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DC9F982-DCE2-43E6-9B1E-C71873CB9AF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0BB8CDBB-BEB6-4B46-89B9-75F650BD3557}">
      <dgm:prSet/>
      <dgm:spPr>
        <a:solidFill>
          <a:schemeClr val="accent4">
            <a:lumMod val="75000"/>
          </a:schemeClr>
        </a:solidFill>
      </dgm:spPr>
      <dgm:t>
        <a:bodyPr/>
        <a:lstStyle/>
        <a:p>
          <a:pPr rtl="0"/>
          <a:r>
            <a:rPr lang="es-CO" dirty="0" smtClean="0"/>
            <a:t>Se designó para los sacerdotes un traje especial, acorde con su oficio. “</a:t>
          </a:r>
          <a:r>
            <a:rPr lang="es-CO" b="1" dirty="0" smtClean="0"/>
            <a:t>Harás vestiduras sagradas a Aarón tu hermano, para honra y hermosura</a:t>
          </a:r>
          <a:r>
            <a:rPr lang="es-CO" dirty="0" smtClean="0"/>
            <a:t>” </a:t>
          </a:r>
          <a:r>
            <a:rPr lang="es-CO" u="sng" dirty="0" smtClean="0"/>
            <a:t>(Éxodo 28:2</a:t>
          </a:r>
          <a:r>
            <a:rPr lang="es-CO" dirty="0" smtClean="0"/>
            <a:t>), fue la instrucción divina dada a Moisés. </a:t>
          </a:r>
          <a:endParaRPr lang="es-CO" dirty="0"/>
        </a:p>
      </dgm:t>
    </dgm:pt>
    <dgm:pt modelId="{382EC480-9C00-4AB4-8770-EDD577FFF636}" type="parTrans" cxnId="{0CA49048-A445-4401-9A0B-05A02E0D7AE5}">
      <dgm:prSet/>
      <dgm:spPr/>
      <dgm:t>
        <a:bodyPr/>
        <a:lstStyle/>
        <a:p>
          <a:endParaRPr lang="es-CO"/>
        </a:p>
      </dgm:t>
    </dgm:pt>
    <dgm:pt modelId="{06139BE8-8F5B-47F4-B82E-D27A40E3AE38}" type="sibTrans" cxnId="{0CA49048-A445-4401-9A0B-05A02E0D7AE5}">
      <dgm:prSet/>
      <dgm:spPr/>
      <dgm:t>
        <a:bodyPr/>
        <a:lstStyle/>
        <a:p>
          <a:endParaRPr lang="es-CO"/>
        </a:p>
      </dgm:t>
    </dgm:pt>
    <dgm:pt modelId="{85F547B6-89DA-4D06-8AE7-3000B04A2FF9}" type="pres">
      <dgm:prSet presAssocID="{DDC9F982-DCE2-43E6-9B1E-C71873CB9AF8}" presName="linear" presStyleCnt="0">
        <dgm:presLayoutVars>
          <dgm:animLvl val="lvl"/>
          <dgm:resizeHandles val="exact"/>
        </dgm:presLayoutVars>
      </dgm:prSet>
      <dgm:spPr/>
      <dgm:t>
        <a:bodyPr/>
        <a:lstStyle/>
        <a:p>
          <a:endParaRPr lang="es-CO"/>
        </a:p>
      </dgm:t>
    </dgm:pt>
    <dgm:pt modelId="{FB8E9DA0-CCC1-4A85-9DB5-C35690B551E2}" type="pres">
      <dgm:prSet presAssocID="{0BB8CDBB-BEB6-4B46-89B9-75F650BD3557}" presName="parentText" presStyleLbl="node1" presStyleIdx="0" presStyleCnt="1">
        <dgm:presLayoutVars>
          <dgm:chMax val="0"/>
          <dgm:bulletEnabled val="1"/>
        </dgm:presLayoutVars>
      </dgm:prSet>
      <dgm:spPr/>
      <dgm:t>
        <a:bodyPr/>
        <a:lstStyle/>
        <a:p>
          <a:endParaRPr lang="es-CO"/>
        </a:p>
      </dgm:t>
    </dgm:pt>
  </dgm:ptLst>
  <dgm:cxnLst>
    <dgm:cxn modelId="{64A3F826-9AC5-45FC-BC03-F31CC0319715}" type="presOf" srcId="{DDC9F982-DCE2-43E6-9B1E-C71873CB9AF8}" destId="{85F547B6-89DA-4D06-8AE7-3000B04A2FF9}" srcOrd="0" destOrd="0" presId="urn:microsoft.com/office/officeart/2005/8/layout/vList2"/>
    <dgm:cxn modelId="{0CA49048-A445-4401-9A0B-05A02E0D7AE5}" srcId="{DDC9F982-DCE2-43E6-9B1E-C71873CB9AF8}" destId="{0BB8CDBB-BEB6-4B46-89B9-75F650BD3557}" srcOrd="0" destOrd="0" parTransId="{382EC480-9C00-4AB4-8770-EDD577FFF636}" sibTransId="{06139BE8-8F5B-47F4-B82E-D27A40E3AE38}"/>
    <dgm:cxn modelId="{AA9B69F7-AB72-4386-8702-B4D14666EC68}" type="presOf" srcId="{0BB8CDBB-BEB6-4B46-89B9-75F650BD3557}" destId="{FB8E9DA0-CCC1-4A85-9DB5-C35690B551E2}" srcOrd="0" destOrd="0" presId="urn:microsoft.com/office/officeart/2005/8/layout/vList2"/>
    <dgm:cxn modelId="{183F07B6-BD13-4A88-A175-1B434AB8955F}" type="presParOf" srcId="{85F547B6-89DA-4D06-8AE7-3000B04A2FF9}" destId="{FB8E9DA0-CCC1-4A85-9DB5-C35690B551E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1DC9A5A-3FD9-4E1B-AD30-2C817FDBC06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70AA6CC1-460C-4186-A8D2-A00FD88EF30F}">
      <dgm:prSet/>
      <dgm:spPr>
        <a:solidFill>
          <a:schemeClr val="accent4">
            <a:lumMod val="75000"/>
          </a:schemeClr>
        </a:solidFill>
      </dgm:spPr>
      <dgm:t>
        <a:bodyPr/>
        <a:lstStyle/>
        <a:p>
          <a:pPr rtl="0"/>
          <a:r>
            <a:rPr lang="es-CO" dirty="0" smtClean="0"/>
            <a:t>El hábito del sacerdote común era de lino blanco, tejido de una sola pieza. Se extendía casi hasta los pies, y estaba ceñido en la cintura por una faja de lino blanco bordada de azul, púrpura y rojo. Un turbante de lino, o mitra, completaba su vestidura exterior. Ante la zarza ardiente se le ordenó a Moisés que se quitase las sandalias, porque la tierra en que estaba era santa. </a:t>
          </a:r>
          <a:r>
            <a:rPr lang="es-CO" b="1" u="sng" dirty="0" smtClean="0"/>
            <a:t>(Ver Éxo.3:5). </a:t>
          </a:r>
          <a:endParaRPr lang="es-CO" b="1" u="sng" dirty="0"/>
        </a:p>
      </dgm:t>
    </dgm:pt>
    <dgm:pt modelId="{33631E84-1E95-4A80-814D-5E3CE4363CFA}" type="parTrans" cxnId="{0EB24249-A6F1-49C2-852E-EE9A28B75FA3}">
      <dgm:prSet/>
      <dgm:spPr/>
      <dgm:t>
        <a:bodyPr/>
        <a:lstStyle/>
        <a:p>
          <a:endParaRPr lang="es-CO"/>
        </a:p>
      </dgm:t>
    </dgm:pt>
    <dgm:pt modelId="{5F920AD7-E6E3-4680-BEA6-AA770DA2E77E}" type="sibTrans" cxnId="{0EB24249-A6F1-49C2-852E-EE9A28B75FA3}">
      <dgm:prSet/>
      <dgm:spPr/>
      <dgm:t>
        <a:bodyPr/>
        <a:lstStyle/>
        <a:p>
          <a:endParaRPr lang="es-CO"/>
        </a:p>
      </dgm:t>
    </dgm:pt>
    <dgm:pt modelId="{BE38649B-6922-4662-8C2B-4140ADF7F764}" type="pres">
      <dgm:prSet presAssocID="{31DC9A5A-3FD9-4E1B-AD30-2C817FDBC06B}" presName="linear" presStyleCnt="0">
        <dgm:presLayoutVars>
          <dgm:animLvl val="lvl"/>
          <dgm:resizeHandles val="exact"/>
        </dgm:presLayoutVars>
      </dgm:prSet>
      <dgm:spPr/>
      <dgm:t>
        <a:bodyPr/>
        <a:lstStyle/>
        <a:p>
          <a:endParaRPr lang="es-CO"/>
        </a:p>
      </dgm:t>
    </dgm:pt>
    <dgm:pt modelId="{05214AF5-7862-4474-8FD2-C6BB12AF63E9}" type="pres">
      <dgm:prSet presAssocID="{70AA6CC1-460C-4186-A8D2-A00FD88EF30F}" presName="parentText" presStyleLbl="node1" presStyleIdx="0" presStyleCnt="1" custLinFactNeighborX="1031" custLinFactNeighborY="-10406">
        <dgm:presLayoutVars>
          <dgm:chMax val="0"/>
          <dgm:bulletEnabled val="1"/>
        </dgm:presLayoutVars>
      </dgm:prSet>
      <dgm:spPr/>
      <dgm:t>
        <a:bodyPr/>
        <a:lstStyle/>
        <a:p>
          <a:endParaRPr lang="es-CO"/>
        </a:p>
      </dgm:t>
    </dgm:pt>
  </dgm:ptLst>
  <dgm:cxnLst>
    <dgm:cxn modelId="{0EB24249-A6F1-49C2-852E-EE9A28B75FA3}" srcId="{31DC9A5A-3FD9-4E1B-AD30-2C817FDBC06B}" destId="{70AA6CC1-460C-4186-A8D2-A00FD88EF30F}" srcOrd="0" destOrd="0" parTransId="{33631E84-1E95-4A80-814D-5E3CE4363CFA}" sibTransId="{5F920AD7-E6E3-4680-BEA6-AA770DA2E77E}"/>
    <dgm:cxn modelId="{1D5CA660-464A-436D-A01E-EB3DE2F584E3}" type="presOf" srcId="{31DC9A5A-3FD9-4E1B-AD30-2C817FDBC06B}" destId="{BE38649B-6922-4662-8C2B-4140ADF7F764}" srcOrd="0" destOrd="0" presId="urn:microsoft.com/office/officeart/2005/8/layout/vList2"/>
    <dgm:cxn modelId="{A72EAEC2-4639-4C13-B977-EF721AE8312C}" type="presOf" srcId="{70AA6CC1-460C-4186-A8D2-A00FD88EF30F}" destId="{05214AF5-7862-4474-8FD2-C6BB12AF63E9}" srcOrd="0" destOrd="0" presId="urn:microsoft.com/office/officeart/2005/8/layout/vList2"/>
    <dgm:cxn modelId="{745F00B9-DA91-4500-BFDD-788258C0E57F}" type="presParOf" srcId="{BE38649B-6922-4662-8C2B-4140ADF7F764}" destId="{05214AF5-7862-4474-8FD2-C6BB12AF63E9}"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C1A895A-9652-4C69-AA65-9E6CB5021C8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2E13FF78-BCFF-4E06-AD12-3B89F829E231}">
      <dgm:prSet/>
      <dgm:spPr>
        <a:solidFill>
          <a:schemeClr val="accent5">
            <a:lumMod val="50000"/>
          </a:schemeClr>
        </a:solidFill>
      </dgm:spPr>
      <dgm:t>
        <a:bodyPr/>
        <a:lstStyle/>
        <a:p>
          <a:pPr rtl="0"/>
          <a:r>
            <a:rPr lang="es-CO" dirty="0" smtClean="0"/>
            <a:t>“</a:t>
          </a:r>
          <a:r>
            <a:rPr lang="es-CO" b="1" dirty="0" smtClean="0"/>
            <a:t>Y pondrá Aarón sus dos manos sobre la cabeza del macho cabrío vivo, y confesará sobre él todas las iniquidades de los hijos de Israel, todas sus rebeliones y todos sus pecados, poniéndolos así sobre la cabeza del macho cabrío, y lo enviará al desierto por mano de un hombre destinado para esto. Y aquel macho cabrío llevará sobre sí todas las iniquidades de ellos a tierra inhabitada; y dejará ir el macho cabrío por el desie</a:t>
          </a:r>
          <a:r>
            <a:rPr lang="es-CO" dirty="0" smtClean="0"/>
            <a:t>rto”. </a:t>
          </a:r>
          <a:r>
            <a:rPr lang="es-CO" b="1" u="sng" dirty="0" smtClean="0"/>
            <a:t>Vers. 21, 22</a:t>
          </a:r>
          <a:r>
            <a:rPr lang="es-CO" b="1" dirty="0" smtClean="0"/>
            <a:t>. </a:t>
          </a:r>
          <a:endParaRPr lang="es-CO" b="1" dirty="0"/>
        </a:p>
      </dgm:t>
    </dgm:pt>
    <dgm:pt modelId="{3D0D28D3-B33C-4BC7-B1CA-01EFEAE9020C}" type="parTrans" cxnId="{B714903A-8C7F-4BB8-938F-C6573CF38E64}">
      <dgm:prSet/>
      <dgm:spPr/>
      <dgm:t>
        <a:bodyPr/>
        <a:lstStyle/>
        <a:p>
          <a:endParaRPr lang="es-CO"/>
        </a:p>
      </dgm:t>
    </dgm:pt>
    <dgm:pt modelId="{58A8CAAB-050F-4F51-B4FD-D0E518E50F5B}" type="sibTrans" cxnId="{B714903A-8C7F-4BB8-938F-C6573CF38E64}">
      <dgm:prSet/>
      <dgm:spPr/>
      <dgm:t>
        <a:bodyPr/>
        <a:lstStyle/>
        <a:p>
          <a:endParaRPr lang="es-CO"/>
        </a:p>
      </dgm:t>
    </dgm:pt>
    <dgm:pt modelId="{4F4B41E7-F8F4-41F0-A4CC-CA615A337039}" type="pres">
      <dgm:prSet presAssocID="{6C1A895A-9652-4C69-AA65-9E6CB5021C81}" presName="linear" presStyleCnt="0">
        <dgm:presLayoutVars>
          <dgm:animLvl val="lvl"/>
          <dgm:resizeHandles val="exact"/>
        </dgm:presLayoutVars>
      </dgm:prSet>
      <dgm:spPr/>
      <dgm:t>
        <a:bodyPr/>
        <a:lstStyle/>
        <a:p>
          <a:endParaRPr lang="es-CO"/>
        </a:p>
      </dgm:t>
    </dgm:pt>
    <dgm:pt modelId="{A1C23510-2310-4E6A-A2A7-7C694701FA15}" type="pres">
      <dgm:prSet presAssocID="{2E13FF78-BCFF-4E06-AD12-3B89F829E231}" presName="parentText" presStyleLbl="node1" presStyleIdx="0" presStyleCnt="1">
        <dgm:presLayoutVars>
          <dgm:chMax val="0"/>
          <dgm:bulletEnabled val="1"/>
        </dgm:presLayoutVars>
      </dgm:prSet>
      <dgm:spPr/>
      <dgm:t>
        <a:bodyPr/>
        <a:lstStyle/>
        <a:p>
          <a:endParaRPr lang="es-CO"/>
        </a:p>
      </dgm:t>
    </dgm:pt>
  </dgm:ptLst>
  <dgm:cxnLst>
    <dgm:cxn modelId="{611B6A85-4DB6-48E5-89F6-6620C4279338}" type="presOf" srcId="{6C1A895A-9652-4C69-AA65-9E6CB5021C81}" destId="{4F4B41E7-F8F4-41F0-A4CC-CA615A337039}" srcOrd="0" destOrd="0" presId="urn:microsoft.com/office/officeart/2005/8/layout/vList2"/>
    <dgm:cxn modelId="{B714903A-8C7F-4BB8-938F-C6573CF38E64}" srcId="{6C1A895A-9652-4C69-AA65-9E6CB5021C81}" destId="{2E13FF78-BCFF-4E06-AD12-3B89F829E231}" srcOrd="0" destOrd="0" parTransId="{3D0D28D3-B33C-4BC7-B1CA-01EFEAE9020C}" sibTransId="{58A8CAAB-050F-4F51-B4FD-D0E518E50F5B}"/>
    <dgm:cxn modelId="{E15F8EF6-FC18-4412-8165-1FE8D52B21AE}" type="presOf" srcId="{2E13FF78-BCFF-4E06-AD12-3B89F829E231}" destId="{A1C23510-2310-4E6A-A2A7-7C694701FA15}" srcOrd="0" destOrd="0" presId="urn:microsoft.com/office/officeart/2005/8/layout/vList2"/>
    <dgm:cxn modelId="{5C5248CC-9C09-4B0E-8EDD-9057794A51CE}" type="presParOf" srcId="{4F4B41E7-F8F4-41F0-A4CC-CA615A337039}" destId="{A1C23510-2310-4E6A-A2A7-7C694701FA1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9E8D38F-F633-4BB3-AD28-A82599534CD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1B0F8D9C-B127-4701-9B9C-6A144373DA6B}">
      <dgm:prSet/>
      <dgm:spPr>
        <a:solidFill>
          <a:schemeClr val="accent5">
            <a:lumMod val="50000"/>
          </a:schemeClr>
        </a:solidFill>
      </dgm:spPr>
      <dgm:t>
        <a:bodyPr/>
        <a:lstStyle/>
        <a:p>
          <a:pPr rtl="0"/>
          <a:r>
            <a:rPr lang="es-CO" dirty="0" smtClean="0"/>
            <a:t>Sólo después de haberse alejado al macho cabrío de esta manera, se consideraba el pueblo libre de la carga de sus pecados. Todo hombre debía contristar su alma mientras se verificaba la obra de expiación. </a:t>
          </a:r>
          <a:r>
            <a:rPr lang="es-CO" u="sng" dirty="0" smtClean="0"/>
            <a:t>Todos los negocios se suspendían, y toda la congregación de Israel pasaba el día en solemne humillación delante de Dios, en oración, ayuno y profundo análisis del corazón</a:t>
          </a:r>
          <a:r>
            <a:rPr lang="es-CO" dirty="0" smtClean="0"/>
            <a:t>.</a:t>
          </a:r>
          <a:endParaRPr lang="es-CO" dirty="0"/>
        </a:p>
      </dgm:t>
    </dgm:pt>
    <dgm:pt modelId="{DBA5D30B-9FF3-40F1-813F-56896CDCBE65}" type="parTrans" cxnId="{87F8FEC0-0D01-4277-981B-D0C3547D4731}">
      <dgm:prSet/>
      <dgm:spPr/>
      <dgm:t>
        <a:bodyPr/>
        <a:lstStyle/>
        <a:p>
          <a:endParaRPr lang="es-CO"/>
        </a:p>
      </dgm:t>
    </dgm:pt>
    <dgm:pt modelId="{4674164C-EEF5-4489-B61F-895C9FF98E8C}" type="sibTrans" cxnId="{87F8FEC0-0D01-4277-981B-D0C3547D4731}">
      <dgm:prSet/>
      <dgm:spPr/>
      <dgm:t>
        <a:bodyPr/>
        <a:lstStyle/>
        <a:p>
          <a:endParaRPr lang="es-CO"/>
        </a:p>
      </dgm:t>
    </dgm:pt>
    <dgm:pt modelId="{856D4A1F-DC74-463F-8CC3-781B60A06E47}" type="pres">
      <dgm:prSet presAssocID="{19E8D38F-F633-4BB3-AD28-A82599534CD8}" presName="linear" presStyleCnt="0">
        <dgm:presLayoutVars>
          <dgm:animLvl val="lvl"/>
          <dgm:resizeHandles val="exact"/>
        </dgm:presLayoutVars>
      </dgm:prSet>
      <dgm:spPr/>
      <dgm:t>
        <a:bodyPr/>
        <a:lstStyle/>
        <a:p>
          <a:endParaRPr lang="es-CO"/>
        </a:p>
      </dgm:t>
    </dgm:pt>
    <dgm:pt modelId="{43902079-4D8A-4653-BAFA-2A16FB963181}" type="pres">
      <dgm:prSet presAssocID="{1B0F8D9C-B127-4701-9B9C-6A144373DA6B}" presName="parentText" presStyleLbl="node1" presStyleIdx="0" presStyleCnt="1">
        <dgm:presLayoutVars>
          <dgm:chMax val="0"/>
          <dgm:bulletEnabled val="1"/>
        </dgm:presLayoutVars>
      </dgm:prSet>
      <dgm:spPr/>
      <dgm:t>
        <a:bodyPr/>
        <a:lstStyle/>
        <a:p>
          <a:endParaRPr lang="es-CO"/>
        </a:p>
      </dgm:t>
    </dgm:pt>
  </dgm:ptLst>
  <dgm:cxnLst>
    <dgm:cxn modelId="{D4A5C571-0653-4EC6-8AF1-0C0FF39C01E3}" type="presOf" srcId="{1B0F8D9C-B127-4701-9B9C-6A144373DA6B}" destId="{43902079-4D8A-4653-BAFA-2A16FB963181}" srcOrd="0" destOrd="0" presId="urn:microsoft.com/office/officeart/2005/8/layout/vList2"/>
    <dgm:cxn modelId="{F5AAF41D-466B-4376-A732-C061531A6192}" type="presOf" srcId="{19E8D38F-F633-4BB3-AD28-A82599534CD8}" destId="{856D4A1F-DC74-463F-8CC3-781B60A06E47}" srcOrd="0" destOrd="0" presId="urn:microsoft.com/office/officeart/2005/8/layout/vList2"/>
    <dgm:cxn modelId="{87F8FEC0-0D01-4277-981B-D0C3547D4731}" srcId="{19E8D38F-F633-4BB3-AD28-A82599534CD8}" destId="{1B0F8D9C-B127-4701-9B9C-6A144373DA6B}" srcOrd="0" destOrd="0" parTransId="{DBA5D30B-9FF3-40F1-813F-56896CDCBE65}" sibTransId="{4674164C-EEF5-4489-B61F-895C9FF98E8C}"/>
    <dgm:cxn modelId="{3CEC7A53-F4A9-4E5E-AA7A-4FE226833E45}" type="presParOf" srcId="{856D4A1F-DC74-463F-8CC3-781B60A06E47}" destId="{43902079-4D8A-4653-BAFA-2A16FB963181}"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8E9DA0-CCC1-4A85-9DB5-C35690B551E2}">
      <dsp:nvSpPr>
        <dsp:cNvPr id="0" name=""/>
        <dsp:cNvSpPr/>
      </dsp:nvSpPr>
      <dsp:spPr>
        <a:xfrm>
          <a:off x="0" y="209691"/>
          <a:ext cx="5122912" cy="2676960"/>
        </a:xfrm>
        <a:prstGeom prst="roundRect">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s-CO" sz="2600" kern="1200" dirty="0" smtClean="0"/>
            <a:t>Se designó para los sacerdotes un traje especial, acorde con su oficio. “</a:t>
          </a:r>
          <a:r>
            <a:rPr lang="es-CO" sz="2600" b="1" kern="1200" dirty="0" smtClean="0"/>
            <a:t>Harás vestiduras sagradas a Aarón tu hermano, para honra y hermosura</a:t>
          </a:r>
          <a:r>
            <a:rPr lang="es-CO" sz="2600" kern="1200" dirty="0" smtClean="0"/>
            <a:t>” </a:t>
          </a:r>
          <a:r>
            <a:rPr lang="es-CO" sz="2600" u="sng" kern="1200" dirty="0" smtClean="0"/>
            <a:t>(Éxodo 28:2</a:t>
          </a:r>
          <a:r>
            <a:rPr lang="es-CO" sz="2600" kern="1200" dirty="0" smtClean="0"/>
            <a:t>), fue la instrucción divina dada a Moisés. </a:t>
          </a:r>
          <a:endParaRPr lang="es-CO" sz="2600" kern="1200" dirty="0"/>
        </a:p>
      </dsp:txBody>
      <dsp:txXfrm>
        <a:off x="130678" y="340369"/>
        <a:ext cx="4861556" cy="24156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214AF5-7862-4474-8FD2-C6BB12AF63E9}">
      <dsp:nvSpPr>
        <dsp:cNvPr id="0" name=""/>
        <dsp:cNvSpPr/>
      </dsp:nvSpPr>
      <dsp:spPr>
        <a:xfrm>
          <a:off x="0" y="0"/>
          <a:ext cx="6984776" cy="2574000"/>
        </a:xfrm>
        <a:prstGeom prst="roundRect">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s-CO" sz="2200" kern="1200" dirty="0" smtClean="0"/>
            <a:t>El hábito del sacerdote común era de lino blanco, tejido de una sola pieza. Se extendía casi hasta los pies, y estaba ceñido en la cintura por una faja de lino blanco bordada de azul, púrpura y rojo. Un turbante de lino, o mitra, completaba su vestidura exterior. Ante la zarza ardiente se le ordenó a Moisés que se quitase las sandalias, porque la tierra en que estaba era santa. </a:t>
          </a:r>
          <a:r>
            <a:rPr lang="es-CO" sz="2200" b="1" u="sng" kern="1200" dirty="0" smtClean="0"/>
            <a:t>(Ver Éxo.3:5). </a:t>
          </a:r>
          <a:endParaRPr lang="es-CO" sz="2200" b="1" u="sng" kern="1200" dirty="0"/>
        </a:p>
      </dsp:txBody>
      <dsp:txXfrm>
        <a:off x="125652" y="125652"/>
        <a:ext cx="6733472" cy="23226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C23510-2310-4E6A-A2A7-7C694701FA15}">
      <dsp:nvSpPr>
        <dsp:cNvPr id="0" name=""/>
        <dsp:cNvSpPr/>
      </dsp:nvSpPr>
      <dsp:spPr>
        <a:xfrm>
          <a:off x="0" y="89447"/>
          <a:ext cx="5698976" cy="2845440"/>
        </a:xfrm>
        <a:prstGeom prst="roundRect">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s-CO" sz="1900" kern="1200" dirty="0" smtClean="0"/>
            <a:t>“</a:t>
          </a:r>
          <a:r>
            <a:rPr lang="es-CO" sz="1900" b="1" kern="1200" dirty="0" smtClean="0"/>
            <a:t>Y pondrá Aarón sus dos manos sobre la cabeza del macho cabrío vivo, y confesará sobre él todas las iniquidades de los hijos de Israel, todas sus rebeliones y todos sus pecados, poniéndolos así sobre la cabeza del macho cabrío, y lo enviará al desierto por mano de un hombre destinado para esto. Y aquel macho cabrío llevará sobre sí todas las iniquidades de ellos a tierra inhabitada; y dejará ir el macho cabrío por el desie</a:t>
          </a:r>
          <a:r>
            <a:rPr lang="es-CO" sz="1900" kern="1200" dirty="0" smtClean="0"/>
            <a:t>rto”. </a:t>
          </a:r>
          <a:r>
            <a:rPr lang="es-CO" sz="1900" b="1" u="sng" kern="1200" dirty="0" smtClean="0"/>
            <a:t>Vers. 21, 22</a:t>
          </a:r>
          <a:r>
            <a:rPr lang="es-CO" sz="1900" b="1" kern="1200" dirty="0" smtClean="0"/>
            <a:t>. </a:t>
          </a:r>
          <a:endParaRPr lang="es-CO" sz="1900" b="1" kern="1200" dirty="0"/>
        </a:p>
      </dsp:txBody>
      <dsp:txXfrm>
        <a:off x="138903" y="228350"/>
        <a:ext cx="5421170" cy="25676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902079-4D8A-4653-BAFA-2A16FB963181}">
      <dsp:nvSpPr>
        <dsp:cNvPr id="0" name=""/>
        <dsp:cNvSpPr/>
      </dsp:nvSpPr>
      <dsp:spPr>
        <a:xfrm>
          <a:off x="0" y="51827"/>
          <a:ext cx="7729438" cy="2574000"/>
        </a:xfrm>
        <a:prstGeom prst="roundRect">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s-CO" sz="2200" kern="1200" dirty="0" smtClean="0"/>
            <a:t>Sólo después de haberse alejado al macho cabrío de esta manera, se consideraba el pueblo libre de la carga de sus pecados. Todo hombre debía contristar su alma mientras se verificaba la obra de expiación. </a:t>
          </a:r>
          <a:r>
            <a:rPr lang="es-CO" sz="2200" u="sng" kern="1200" dirty="0" smtClean="0"/>
            <a:t>Todos los negocios se suspendían, y toda la congregación de Israel pasaba el día en solemne humillación delante de Dios, en oración, ayuno y profundo análisis del corazón</a:t>
          </a:r>
          <a:r>
            <a:rPr lang="es-CO" sz="2200" kern="1200" dirty="0" smtClean="0"/>
            <a:t>.</a:t>
          </a:r>
          <a:endParaRPr lang="es-CO" sz="2200" kern="1200" dirty="0"/>
        </a:p>
      </dsp:txBody>
      <dsp:txXfrm>
        <a:off x="125652" y="177479"/>
        <a:ext cx="7478134" cy="232269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20/09/2015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image" Target="../media/image29.png"/><Relationship Id="rId3" Type="http://schemas.openxmlformats.org/officeDocument/2006/relationships/diagramLayout" Target="../diagrams/layout1.xml"/><Relationship Id="rId7" Type="http://schemas.openxmlformats.org/officeDocument/2006/relationships/image" Target="../media/image28.png"/><Relationship Id="rId12" Type="http://schemas.microsoft.com/office/2007/relationships/diagramDrawing" Target="../diagrams/drawing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openxmlformats.org/officeDocument/2006/relationships/diagramColors" Target="../diagrams/colors2.xml"/><Relationship Id="rId5" Type="http://schemas.openxmlformats.org/officeDocument/2006/relationships/diagramColors" Target="../diagrams/colors1.xml"/><Relationship Id="rId10" Type="http://schemas.openxmlformats.org/officeDocument/2006/relationships/diagramQuickStyle" Target="../diagrams/quickStyle2.xml"/><Relationship Id="rId4" Type="http://schemas.openxmlformats.org/officeDocument/2006/relationships/diagramQuickStyle" Target="../diagrams/quickStyle1.xml"/><Relationship Id="rId9"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Layout" Target="../diagrams/layout3.xml"/><Relationship Id="rId7" Type="http://schemas.openxmlformats.org/officeDocument/2006/relationships/image" Target="../media/image55.png"/><Relationship Id="rId12" Type="http://schemas.microsoft.com/office/2007/relationships/diagramDrawing" Target="../diagrams/drawing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openxmlformats.org/officeDocument/2006/relationships/diagramColors" Target="../diagrams/colors4.xml"/><Relationship Id="rId5" Type="http://schemas.openxmlformats.org/officeDocument/2006/relationships/diagramColors" Target="../diagrams/colors3.xml"/><Relationship Id="rId10" Type="http://schemas.openxmlformats.org/officeDocument/2006/relationships/diagramQuickStyle" Target="../diagrams/quickStyle4.xml"/><Relationship Id="rId4" Type="http://schemas.openxmlformats.org/officeDocument/2006/relationships/diagramQuickStyle" Target="../diagrams/quickStyle3.xml"/><Relationship Id="rId9" Type="http://schemas.openxmlformats.org/officeDocument/2006/relationships/diagramLayout" Target="../diagrams/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Pergamino horizontal"/>
          <p:cNvSpPr/>
          <p:nvPr/>
        </p:nvSpPr>
        <p:spPr>
          <a:xfrm>
            <a:off x="539552" y="476672"/>
            <a:ext cx="7920880" cy="2088232"/>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dirty="0">
                <a:latin typeface="Algerian" pitchFamily="82" charset="0"/>
              </a:rPr>
              <a:t>El santuario </a:t>
            </a:r>
            <a:r>
              <a:rPr lang="es-CO" sz="4000" dirty="0" smtClean="0">
                <a:latin typeface="Algerian" pitchFamily="82" charset="0"/>
              </a:rPr>
              <a:t>celestial</a:t>
            </a:r>
          </a:p>
          <a:p>
            <a:pPr algn="ctr"/>
            <a:r>
              <a:rPr lang="es-CO" sz="4000" dirty="0" smtClean="0">
                <a:latin typeface="Algerian" pitchFamily="82" charset="0"/>
              </a:rPr>
              <a:t> </a:t>
            </a:r>
            <a:r>
              <a:rPr lang="es-CO" sz="4000" dirty="0">
                <a:latin typeface="Algerian" pitchFamily="82" charset="0"/>
              </a:rPr>
              <a:t>en miniatura</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636912"/>
            <a:ext cx="6048672"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490903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20000"/>
              <a:lumOff val="80000"/>
            </a:schemeClr>
          </a:solidFill>
        </p:spPr>
        <p:txBody>
          <a:bodyPr>
            <a:noAutofit/>
          </a:bodyPr>
          <a:lstStyle/>
          <a:p>
            <a:r>
              <a:rPr lang="es-CO" b="1" i="1" dirty="0">
                <a:effectLst>
                  <a:outerShdw blurRad="38100" dist="38100" dir="2700000" algn="tl">
                    <a:srgbClr val="000000">
                      <a:alpha val="43137"/>
                    </a:srgbClr>
                  </a:outerShdw>
                </a:effectLst>
                <a:latin typeface="Agency FB" pitchFamily="34" charset="0"/>
              </a:rPr>
              <a:t>El santuario celestial</a:t>
            </a:r>
            <a:br>
              <a:rPr lang="es-CO" b="1" i="1" dirty="0">
                <a:effectLst>
                  <a:outerShdw blurRad="38100" dist="38100" dir="2700000" algn="tl">
                    <a:srgbClr val="000000">
                      <a:alpha val="43137"/>
                    </a:srgbClr>
                  </a:outerShdw>
                </a:effectLst>
                <a:latin typeface="Agency FB" pitchFamily="34" charset="0"/>
              </a:rPr>
            </a:br>
            <a:r>
              <a:rPr lang="es-CO" b="1" i="1" dirty="0">
                <a:effectLst>
                  <a:outerShdw blurRad="38100" dist="38100" dir="2700000" algn="tl">
                    <a:srgbClr val="000000">
                      <a:alpha val="43137"/>
                    </a:srgbClr>
                  </a:outerShdw>
                </a:effectLst>
                <a:latin typeface="Agency FB" pitchFamily="34" charset="0"/>
              </a:rPr>
              <a:t> en miniatura</a:t>
            </a:r>
          </a:p>
        </p:txBody>
      </p:sp>
      <p:sp>
        <p:nvSpPr>
          <p:cNvPr id="3" name="2 Marcador de contenido"/>
          <p:cNvSpPr>
            <a:spLocks noGrp="1"/>
          </p:cNvSpPr>
          <p:nvPr>
            <p:ph idx="1"/>
          </p:nvPr>
        </p:nvSpPr>
        <p:spPr>
          <a:xfrm>
            <a:off x="457200" y="1600201"/>
            <a:ext cx="5770984" cy="2188840"/>
          </a:xfrm>
          <a:solidFill>
            <a:schemeClr val="accent1">
              <a:lumMod val="20000"/>
              <a:lumOff val="80000"/>
            </a:schemeClr>
          </a:solidFill>
        </p:spPr>
        <p:txBody>
          <a:bodyPr>
            <a:normAutofit fontScale="85000" lnSpcReduction="10000"/>
          </a:bodyPr>
          <a:lstStyle/>
          <a:p>
            <a:pPr marL="0" indent="0">
              <a:buNone/>
            </a:pPr>
            <a:r>
              <a:rPr lang="es-CO" dirty="0"/>
              <a:t>Mientras Moisés estaba en el monte, Dios le ordenó. “</a:t>
            </a:r>
            <a:r>
              <a:rPr lang="es-CO" dirty="0">
                <a:latin typeface="Agency FB" pitchFamily="34" charset="0"/>
              </a:rPr>
              <a:t>Harán un santuario para mí, y yo habitaré en medio de ellos</a:t>
            </a:r>
            <a:r>
              <a:rPr lang="es-CO" dirty="0"/>
              <a:t>” </a:t>
            </a:r>
            <a:r>
              <a:rPr lang="es-CO" u="sng" dirty="0">
                <a:solidFill>
                  <a:srgbClr val="FF0000"/>
                </a:solidFill>
              </a:rPr>
              <a:t>(Éxodo 25:8)</a:t>
            </a:r>
            <a:r>
              <a:rPr lang="es-CO" dirty="0">
                <a:solidFill>
                  <a:srgbClr val="FF0000"/>
                </a:solidFill>
              </a:rPr>
              <a:t>; </a:t>
            </a:r>
            <a:r>
              <a:rPr lang="es-CO" dirty="0"/>
              <a:t>y le dio instrucciones completas para la construcción del tabernáculo.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628800"/>
            <a:ext cx="2399903"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475656" y="4077072"/>
            <a:ext cx="6192688" cy="2677656"/>
          </a:xfrm>
          <a:prstGeom prst="rect">
            <a:avLst/>
          </a:prstGeom>
          <a:solidFill>
            <a:schemeClr val="accent1">
              <a:lumMod val="20000"/>
              <a:lumOff val="80000"/>
            </a:schemeClr>
          </a:solidFill>
        </p:spPr>
        <p:txBody>
          <a:bodyPr wrap="square">
            <a:spAutoFit/>
          </a:bodyPr>
          <a:lstStyle/>
          <a:p>
            <a:r>
              <a:rPr lang="es-CO" sz="2400" dirty="0"/>
              <a:t>A causa de su apostasía, los israelitas habían perdido el derecho a la bendición de la Presencia divina, y por el momento hicieron imposible la construcción del Santuario de Dios entre ellos. Pero después que les fuera devuelto el favor del cielo, el gran líder procedió a ejecutar la orden divina.</a:t>
            </a:r>
          </a:p>
        </p:txBody>
      </p:sp>
    </p:spTree>
    <p:extLst>
      <p:ext uri="{BB962C8B-B14F-4D97-AF65-F5344CB8AC3E}">
        <p14:creationId xmlns:p14="http://schemas.microsoft.com/office/powerpoint/2010/main" val="54906038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76672"/>
            <a:ext cx="8784976" cy="5873298"/>
          </a:xfrm>
          <a:solidFill>
            <a:schemeClr val="accent6">
              <a:lumMod val="20000"/>
              <a:lumOff val="80000"/>
            </a:schemeClr>
          </a:solidFill>
        </p:spPr>
        <p:txBody>
          <a:bodyPr>
            <a:normAutofit fontScale="77500" lnSpcReduction="20000"/>
          </a:bodyPr>
          <a:lstStyle/>
          <a:p>
            <a:pPr marL="0" indent="0" algn="ctr">
              <a:buNone/>
            </a:pPr>
            <a:r>
              <a:rPr lang="es-CO" dirty="0" smtClean="0"/>
              <a:t>Hombres </a:t>
            </a:r>
            <a:r>
              <a:rPr lang="es-CO" dirty="0"/>
              <a:t>escogidos fueron especialmente dotados por Dios con habilidad y sabiduría para la construcción del edificio sagrado. </a:t>
            </a:r>
            <a:endParaRPr lang="es-CO" dirty="0" smtClean="0"/>
          </a:p>
          <a:p>
            <a:pPr marL="0" indent="0" algn="ctr">
              <a:buNone/>
            </a:pPr>
            <a:endParaRPr lang="es-CO" dirty="0" smtClean="0"/>
          </a:p>
          <a:p>
            <a:pPr marL="0" indent="0" algn="ctr">
              <a:buNone/>
            </a:pPr>
            <a:r>
              <a:rPr lang="es-CO" dirty="0" smtClean="0">
                <a:solidFill>
                  <a:srgbClr val="0070C0"/>
                </a:solidFill>
              </a:rPr>
              <a:t>Dios </a:t>
            </a:r>
            <a:r>
              <a:rPr lang="es-CO" dirty="0">
                <a:solidFill>
                  <a:srgbClr val="0070C0"/>
                </a:solidFill>
              </a:rPr>
              <a:t>mismo dio a Moisés el plano de esa estructura, con instrucciones detalladas acerca de su tamaño y forma, los materiales que debían emplearse y todos los objetos y muebles que debía contener. Los dos lugares santos hechos a mano habían de ser “</a:t>
            </a:r>
            <a:r>
              <a:rPr lang="es-CO" dirty="0">
                <a:solidFill>
                  <a:srgbClr val="0070C0"/>
                </a:solidFill>
                <a:latin typeface="Agency FB" pitchFamily="34" charset="0"/>
              </a:rPr>
              <a:t>figura del verdadero</a:t>
            </a:r>
            <a:r>
              <a:rPr lang="es-CO" dirty="0">
                <a:solidFill>
                  <a:srgbClr val="0070C0"/>
                </a:solidFill>
              </a:rPr>
              <a:t>”, “</a:t>
            </a:r>
            <a:r>
              <a:rPr lang="es-CO" dirty="0">
                <a:solidFill>
                  <a:srgbClr val="0070C0"/>
                </a:solidFill>
                <a:latin typeface="Agency FB" pitchFamily="34" charset="0"/>
              </a:rPr>
              <a:t>figuras de las cosas celestiales</a:t>
            </a:r>
            <a:r>
              <a:rPr lang="es-CO" dirty="0">
                <a:solidFill>
                  <a:srgbClr val="0070C0"/>
                </a:solidFill>
              </a:rPr>
              <a:t>” </a:t>
            </a:r>
            <a:r>
              <a:rPr lang="es-CO" u="sng" dirty="0">
                <a:solidFill>
                  <a:srgbClr val="FF0000"/>
                </a:solidFill>
              </a:rPr>
              <a:t>(Hebreos 9:24, 23)</a:t>
            </a:r>
            <a:r>
              <a:rPr lang="es-CO" dirty="0">
                <a:solidFill>
                  <a:srgbClr val="0070C0"/>
                </a:solidFill>
              </a:rPr>
              <a:t>; una representación en miniatura del templo celestial donde Cristo, nuestro gran Sumo Sacerdote, después de ofrecer su vida como sacrificio, habría de ministrar en favor de los pecadores. </a:t>
            </a:r>
            <a:endParaRPr lang="es-CO" dirty="0" smtClean="0">
              <a:solidFill>
                <a:srgbClr val="0070C0"/>
              </a:solidFill>
            </a:endParaRPr>
          </a:p>
          <a:p>
            <a:pPr marL="0" indent="0" algn="ctr">
              <a:buNone/>
            </a:pPr>
            <a:endParaRPr lang="es-CO" dirty="0" smtClean="0"/>
          </a:p>
          <a:p>
            <a:pPr marL="0" indent="0" algn="ctr">
              <a:buNone/>
            </a:pPr>
            <a:r>
              <a:rPr lang="es-CO" dirty="0" smtClean="0"/>
              <a:t>Dios </a:t>
            </a:r>
            <a:r>
              <a:rPr lang="es-CO" dirty="0"/>
              <a:t>presentó ante Moisés en el monte una visión del Santuario celestial, y le ordenó que hiciera todas las cosas de acuerdo con el modelo que se le había </a:t>
            </a:r>
            <a:r>
              <a:rPr lang="es-CO" dirty="0" smtClean="0"/>
              <a:t>mostrado </a:t>
            </a:r>
            <a:r>
              <a:rPr lang="es-CO" u="sng" dirty="0" smtClean="0">
                <a:solidFill>
                  <a:srgbClr val="FF0000"/>
                </a:solidFill>
              </a:rPr>
              <a:t>(ver Éxo.25:40)</a:t>
            </a:r>
            <a:r>
              <a:rPr lang="es-CO" dirty="0" smtClean="0">
                <a:solidFill>
                  <a:srgbClr val="FF0000"/>
                </a:solidFill>
              </a:rPr>
              <a:t>. </a:t>
            </a:r>
            <a:r>
              <a:rPr lang="es-CO" dirty="0"/>
              <a:t>Todas estas instrucciones fueron escritas cuidadosamente por Moisés, quien las comunicó a los líderes del pueblo</a:t>
            </a:r>
            <a:r>
              <a:rPr lang="es-CO" dirty="0" smtClean="0"/>
              <a:t>.</a:t>
            </a:r>
            <a:endParaRPr lang="es-CO" dirty="0"/>
          </a:p>
        </p:txBody>
      </p:sp>
    </p:spTree>
    <p:extLst>
      <p:ext uri="{BB962C8B-B14F-4D97-AF65-F5344CB8AC3E}">
        <p14:creationId xmlns:p14="http://schemas.microsoft.com/office/powerpoint/2010/main" val="299694667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616624"/>
          </a:xfrm>
          <a:solidFill>
            <a:schemeClr val="accent6">
              <a:lumMod val="20000"/>
              <a:lumOff val="80000"/>
            </a:schemeClr>
          </a:solidFill>
        </p:spPr>
        <p:txBody>
          <a:bodyPr>
            <a:normAutofit lnSpcReduction="10000"/>
          </a:bodyPr>
          <a:lstStyle/>
          <a:p>
            <a:pPr marL="0" indent="0" algn="ctr">
              <a:buNone/>
            </a:pPr>
            <a:r>
              <a:rPr lang="es-CO" sz="2800" dirty="0"/>
              <a:t>Para la construcción del Santuario fue necesario hacer grandes y costosos preparativos; se requería una gran cantidad de los materiales más preciosos y caros; no obstante, el Señor sólo aceptó ofrendas </a:t>
            </a:r>
            <a:r>
              <a:rPr lang="es-CO" sz="2800" b="1" u="sng" dirty="0"/>
              <a:t>voluntarias</a:t>
            </a:r>
            <a:r>
              <a:rPr lang="es-CO" sz="2800" dirty="0"/>
              <a:t>. </a:t>
            </a:r>
            <a:endParaRPr lang="es-CO" sz="2800" dirty="0" smtClean="0"/>
          </a:p>
          <a:p>
            <a:pPr marL="0" indent="0" algn="ctr">
              <a:buNone/>
            </a:pPr>
            <a:endParaRPr lang="es-CO" sz="2800" dirty="0" smtClean="0"/>
          </a:p>
          <a:p>
            <a:pPr marL="0" indent="0" algn="ctr">
              <a:buNone/>
            </a:pPr>
            <a:r>
              <a:rPr lang="es-CO" sz="2800" dirty="0" smtClean="0"/>
              <a:t>“</a:t>
            </a:r>
            <a:r>
              <a:rPr lang="es-CO" sz="2800" dirty="0">
                <a:latin typeface="Agency FB" pitchFamily="34" charset="0"/>
              </a:rPr>
              <a:t>Di a los hijos de Israel que tomen para mí ofrenda; de todo varón que la diere de su voluntad, de corazón, tomaréis mi ofrenda</a:t>
            </a:r>
            <a:r>
              <a:rPr lang="es-CO" sz="2800" dirty="0"/>
              <a:t>” </a:t>
            </a:r>
            <a:r>
              <a:rPr lang="es-CO" sz="2800" u="sng" dirty="0">
                <a:solidFill>
                  <a:srgbClr val="FF0000"/>
                </a:solidFill>
              </a:rPr>
              <a:t>(Éxodo 25:2)</a:t>
            </a:r>
            <a:r>
              <a:rPr lang="es-CO" sz="2800" dirty="0"/>
              <a:t>; tal fue la orden divina que Moisés repitió a la congregación. </a:t>
            </a:r>
            <a:endParaRPr lang="es-CO" sz="2800" dirty="0" smtClean="0"/>
          </a:p>
          <a:p>
            <a:pPr marL="0" indent="0" algn="ctr">
              <a:buNone/>
            </a:pPr>
            <a:endParaRPr lang="es-CO" sz="2800" dirty="0" smtClean="0"/>
          </a:p>
          <a:p>
            <a:pPr marL="0" indent="0" algn="ctr">
              <a:buNone/>
            </a:pPr>
            <a:r>
              <a:rPr lang="es-CO" sz="2800" u="sng" dirty="0" smtClean="0"/>
              <a:t>La </a:t>
            </a:r>
            <a:r>
              <a:rPr lang="es-CO" sz="2800" b="1" u="sng" dirty="0" smtClean="0"/>
              <a:t>DEVOCIÓN</a:t>
            </a:r>
            <a:r>
              <a:rPr lang="es-CO" sz="2800" u="sng" dirty="0" smtClean="0"/>
              <a:t> </a:t>
            </a:r>
            <a:r>
              <a:rPr lang="es-CO" sz="2800" u="sng" dirty="0"/>
              <a:t>a Dios y un espíritu de </a:t>
            </a:r>
            <a:r>
              <a:rPr lang="es-CO" sz="2800" b="1" u="sng" dirty="0" smtClean="0"/>
              <a:t>SACRIFICIO</a:t>
            </a:r>
            <a:r>
              <a:rPr lang="es-CO" sz="2800" u="sng" dirty="0" smtClean="0"/>
              <a:t> </a:t>
            </a:r>
            <a:r>
              <a:rPr lang="es-CO" sz="2800" u="sng" dirty="0"/>
              <a:t>fueron los primeros requisitos para construir la morada del Altísimo</a:t>
            </a:r>
            <a:r>
              <a:rPr lang="es-CO" sz="2800" dirty="0"/>
              <a:t>.</a:t>
            </a:r>
          </a:p>
          <a:p>
            <a:endParaRPr lang="es-CO" dirty="0"/>
          </a:p>
        </p:txBody>
      </p:sp>
    </p:spTree>
    <p:extLst>
      <p:ext uri="{BB962C8B-B14F-4D97-AF65-F5344CB8AC3E}">
        <p14:creationId xmlns:p14="http://schemas.microsoft.com/office/powerpoint/2010/main" val="24072261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192688"/>
          </a:xfrm>
          <a:solidFill>
            <a:schemeClr val="accent6">
              <a:lumMod val="20000"/>
              <a:lumOff val="80000"/>
            </a:schemeClr>
          </a:solidFill>
        </p:spPr>
        <p:txBody>
          <a:bodyPr>
            <a:normAutofit/>
          </a:bodyPr>
          <a:lstStyle/>
          <a:p>
            <a:pPr marL="0" indent="0" algn="ctr">
              <a:buNone/>
            </a:pPr>
            <a:r>
              <a:rPr lang="es-CO" sz="2400" dirty="0"/>
              <a:t>Todo el pueblo respondió unánimemente. </a:t>
            </a:r>
            <a:r>
              <a:rPr lang="es-CO" sz="2400" dirty="0" smtClean="0"/>
              <a:t>«</a:t>
            </a:r>
            <a:r>
              <a:rPr lang="es-CO" sz="2400" dirty="0" smtClean="0">
                <a:latin typeface="Agency FB" pitchFamily="34" charset="0"/>
              </a:rPr>
              <a:t>Y </a:t>
            </a:r>
            <a:r>
              <a:rPr lang="es-CO" sz="2400" dirty="0">
                <a:latin typeface="Agency FB" pitchFamily="34" charset="0"/>
              </a:rPr>
              <a:t>vino todo varón a quien su corazón estimuló, y todo aquel a quien su espíritu le dio voluntad, con ofrenda a Jehová para la obra del tabernáculo de reunión, y para toda su obra, y para las sagradas vestiduras. Vinieron así hombres como mujeres, todos los voluntarios de corazón, y trajeron cadenas y zarcillos, anillos y brazaletes y toda clase de joyas de oro; y todos presentaban ofrenda de oro a </a:t>
            </a:r>
            <a:r>
              <a:rPr lang="es-CO" sz="2400" dirty="0" smtClean="0">
                <a:latin typeface="Agency FB" pitchFamily="34" charset="0"/>
              </a:rPr>
              <a:t>Jehová</a:t>
            </a:r>
            <a:r>
              <a:rPr lang="es-CO" sz="2400" dirty="0" smtClean="0"/>
              <a:t>».</a:t>
            </a:r>
            <a:endParaRPr lang="es-CO" sz="2400" dirty="0"/>
          </a:p>
          <a:p>
            <a:pPr marL="0" indent="0" algn="ctr">
              <a:buNone/>
            </a:pPr>
            <a:r>
              <a:rPr lang="es-CO" sz="2400" b="1" dirty="0" smtClean="0">
                <a:solidFill>
                  <a:srgbClr val="0070C0"/>
                </a:solidFill>
              </a:rPr>
              <a:t>«</a:t>
            </a:r>
            <a:r>
              <a:rPr lang="es-CO" sz="2400" b="1" dirty="0" smtClean="0">
                <a:solidFill>
                  <a:srgbClr val="0070C0"/>
                </a:solidFill>
                <a:latin typeface="Agency FB" pitchFamily="34" charset="0"/>
              </a:rPr>
              <a:t>Todo </a:t>
            </a:r>
            <a:r>
              <a:rPr lang="es-CO" sz="2400" b="1" dirty="0">
                <a:solidFill>
                  <a:srgbClr val="0070C0"/>
                </a:solidFill>
                <a:latin typeface="Agency FB" pitchFamily="34" charset="0"/>
              </a:rPr>
              <a:t>hombre que tenía azul, púrpura, carmesí, lino fino, pelo de cabras, pieles de carneros teñidas de rojo, o pieles de tejones, lo traía. Todo el que ofrecía ofrenda de plata o de bronce traía a Jehová la ofrenda; y todo el que tenía madera de acacia la traía para toda la obra del </a:t>
            </a:r>
            <a:r>
              <a:rPr lang="es-CO" sz="2400" b="1" dirty="0" smtClean="0">
                <a:solidFill>
                  <a:srgbClr val="0070C0"/>
                </a:solidFill>
                <a:latin typeface="Agency FB" pitchFamily="34" charset="0"/>
              </a:rPr>
              <a:t>servicio</a:t>
            </a:r>
            <a:r>
              <a:rPr lang="es-CO" sz="2400" b="1" dirty="0" smtClean="0">
                <a:solidFill>
                  <a:srgbClr val="0070C0"/>
                </a:solidFill>
              </a:rPr>
              <a:t>».</a:t>
            </a:r>
            <a:endParaRPr lang="es-CO" sz="2400" b="1" dirty="0">
              <a:solidFill>
                <a:srgbClr val="0070C0"/>
              </a:solidFill>
            </a:endParaRPr>
          </a:p>
          <a:p>
            <a:pPr marL="0" indent="0" algn="ctr">
              <a:buNone/>
            </a:pPr>
            <a:r>
              <a:rPr lang="es-CO" sz="2400" b="1" dirty="0" smtClean="0">
                <a:solidFill>
                  <a:srgbClr val="0070C0"/>
                </a:solidFill>
              </a:rPr>
              <a:t>«</a:t>
            </a:r>
            <a:r>
              <a:rPr lang="es-CO" sz="2400" b="1" dirty="0" smtClean="0">
                <a:solidFill>
                  <a:srgbClr val="0070C0"/>
                </a:solidFill>
                <a:latin typeface="Agency FB" pitchFamily="34" charset="0"/>
              </a:rPr>
              <a:t>Además </a:t>
            </a:r>
            <a:r>
              <a:rPr lang="es-CO" sz="2400" b="1" dirty="0">
                <a:solidFill>
                  <a:srgbClr val="0070C0"/>
                </a:solidFill>
                <a:latin typeface="Agency FB" pitchFamily="34" charset="0"/>
              </a:rPr>
              <a:t>todas las mujeres sabias de corazón hilaban con sus manos, y traían lo que habían hilado: azul, púrpura, carmesí o lino fino. Y todas las mujeres cuyo corazón las impulsó en sabiduría hilaron pelo de </a:t>
            </a:r>
            <a:r>
              <a:rPr lang="es-CO" sz="2400" b="1" dirty="0" smtClean="0">
                <a:solidFill>
                  <a:srgbClr val="0070C0"/>
                </a:solidFill>
                <a:latin typeface="Agency FB" pitchFamily="34" charset="0"/>
              </a:rPr>
              <a:t>cabra</a:t>
            </a:r>
            <a:r>
              <a:rPr lang="es-CO" sz="2400" b="1" dirty="0" smtClean="0">
                <a:solidFill>
                  <a:srgbClr val="0070C0"/>
                </a:solidFill>
              </a:rPr>
              <a:t>».</a:t>
            </a:r>
          </a:p>
          <a:p>
            <a:pPr marL="0" indent="0" algn="ctr">
              <a:buNone/>
            </a:pPr>
            <a:r>
              <a:rPr lang="es-CO" sz="2400" dirty="0"/>
              <a:t>“</a:t>
            </a:r>
            <a:r>
              <a:rPr lang="es-CO" sz="2400" dirty="0">
                <a:latin typeface="Agency FB" pitchFamily="34" charset="0"/>
              </a:rPr>
              <a:t>Los príncipes trajeron piedras de ónice, y las piedras de los engastes para el efod y el pectoral, y las especias aromáticas y el aceite, para el alumbrado, y para el aceite de la unción, y para el incienso aromático</a:t>
            </a:r>
            <a:r>
              <a:rPr lang="es-CO" sz="2400" dirty="0"/>
              <a:t>”. </a:t>
            </a:r>
            <a:r>
              <a:rPr lang="es-CO" sz="2400" u="sng" dirty="0">
                <a:solidFill>
                  <a:srgbClr val="FF0000"/>
                </a:solidFill>
              </a:rPr>
              <a:t>Éxodo 35:21-28</a:t>
            </a:r>
            <a:r>
              <a:rPr lang="es-CO" sz="2400" dirty="0"/>
              <a:t>.</a:t>
            </a:r>
          </a:p>
          <a:p>
            <a:pPr marL="0" indent="0" algn="ctr">
              <a:buNone/>
            </a:pPr>
            <a:endParaRPr lang="es-CO" sz="2400" dirty="0"/>
          </a:p>
        </p:txBody>
      </p:sp>
    </p:spTree>
    <p:extLst>
      <p:ext uri="{BB962C8B-B14F-4D97-AF65-F5344CB8AC3E}">
        <p14:creationId xmlns:p14="http://schemas.microsoft.com/office/powerpoint/2010/main" val="41538876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856984" cy="6120680"/>
          </a:xfrm>
          <a:solidFill>
            <a:schemeClr val="accent6">
              <a:lumMod val="20000"/>
              <a:lumOff val="80000"/>
            </a:schemeClr>
          </a:solidFill>
        </p:spPr>
        <p:txBody>
          <a:bodyPr>
            <a:normAutofit fontScale="70000" lnSpcReduction="20000"/>
          </a:bodyPr>
          <a:lstStyle/>
          <a:p>
            <a:pPr marL="0" indent="0" algn="ctr">
              <a:buNone/>
            </a:pPr>
            <a:endParaRPr lang="es-CO" dirty="0" smtClean="0"/>
          </a:p>
          <a:p>
            <a:pPr marL="0" indent="0" algn="ctr">
              <a:buNone/>
            </a:pPr>
            <a:r>
              <a:rPr lang="es-CO" dirty="0" smtClean="0"/>
              <a:t>Mientras </a:t>
            </a:r>
            <a:r>
              <a:rPr lang="es-CO" dirty="0"/>
              <a:t>se llevaba a cabo la construcción del Santuario, el pueblo -ancianos, jóvenes, adultos, mujeres o niños- continuó trayendo sus ofrendas hasta que los encargados de la obra vieron que ya tenían lo suficiente, y aun más de lo que podrían usar. </a:t>
            </a:r>
            <a:r>
              <a:rPr lang="es-CO" dirty="0" smtClean="0"/>
              <a:t>Y </a:t>
            </a:r>
            <a:r>
              <a:rPr lang="es-CO" dirty="0"/>
              <a:t>Moisés hizo proclamar por todo el campamento: “</a:t>
            </a:r>
            <a:r>
              <a:rPr lang="es-CO" dirty="0">
                <a:latin typeface="Agency FB" pitchFamily="34" charset="0"/>
              </a:rPr>
              <a:t>Ningún hombre ni mujer haga más para la ofrenda del santuario. Así se le impidió al pueblo ofrecer más</a:t>
            </a:r>
            <a:r>
              <a:rPr lang="es-CO" dirty="0"/>
              <a:t>”. </a:t>
            </a:r>
            <a:r>
              <a:rPr lang="es-CO" u="sng" dirty="0">
                <a:solidFill>
                  <a:srgbClr val="FF0000"/>
                </a:solidFill>
              </a:rPr>
              <a:t>Éxodo 36:6</a:t>
            </a:r>
            <a:r>
              <a:rPr lang="es-CO" dirty="0"/>
              <a:t>. </a:t>
            </a:r>
            <a:endParaRPr lang="es-CO" dirty="0" smtClean="0"/>
          </a:p>
          <a:p>
            <a:pPr marL="0" indent="0" algn="ctr">
              <a:buNone/>
            </a:pPr>
            <a:endParaRPr lang="es-CO" b="1" dirty="0" smtClean="0">
              <a:solidFill>
                <a:srgbClr val="0070C0"/>
              </a:solidFill>
            </a:endParaRPr>
          </a:p>
          <a:p>
            <a:pPr marL="0" indent="0" algn="ctr">
              <a:buNone/>
            </a:pPr>
            <a:r>
              <a:rPr lang="es-CO" b="1" dirty="0" smtClean="0">
                <a:solidFill>
                  <a:srgbClr val="0070C0"/>
                </a:solidFill>
              </a:rPr>
              <a:t>Como </a:t>
            </a:r>
            <a:r>
              <a:rPr lang="es-CO" b="1" dirty="0">
                <a:solidFill>
                  <a:srgbClr val="0070C0"/>
                </a:solidFill>
              </a:rPr>
              <a:t>advertencia para las futuras generaciones se registraron las murmuraciones de los israelitas y cómo Dios castigó sus pecados. Y son un ejemplo digno de imitar su </a:t>
            </a:r>
            <a:r>
              <a:rPr lang="es-CO" b="1" u="sng" dirty="0">
                <a:solidFill>
                  <a:srgbClr val="0070C0"/>
                </a:solidFill>
              </a:rPr>
              <a:t>devoción, celo y liberalidad</a:t>
            </a:r>
            <a:r>
              <a:rPr lang="es-CO" b="1" dirty="0">
                <a:solidFill>
                  <a:srgbClr val="0070C0"/>
                </a:solidFill>
              </a:rPr>
              <a:t>. Todo el que ama el culto de Dios y aprecia la bendición de su santa presencia mostrará el mismo espíritu de sacrificio en la preparación de una casa donde él pueda reunirse con ellos. </a:t>
            </a:r>
            <a:r>
              <a:rPr lang="es-CO" b="1" dirty="0" smtClean="0">
                <a:solidFill>
                  <a:srgbClr val="0070C0"/>
                </a:solidFill>
              </a:rPr>
              <a:t>Deseará </a:t>
            </a:r>
            <a:r>
              <a:rPr lang="es-CO" b="1" dirty="0">
                <a:solidFill>
                  <a:srgbClr val="0070C0"/>
                </a:solidFill>
              </a:rPr>
              <a:t>traer al Señor una ofrenda de lo mejor que posea. </a:t>
            </a:r>
            <a:endParaRPr lang="es-CO" b="1" dirty="0" smtClean="0">
              <a:solidFill>
                <a:srgbClr val="0070C0"/>
              </a:solidFill>
            </a:endParaRPr>
          </a:p>
          <a:p>
            <a:pPr marL="0" indent="0" algn="ctr">
              <a:buNone/>
            </a:pPr>
            <a:endParaRPr lang="es-CO" dirty="0"/>
          </a:p>
          <a:p>
            <a:pPr marL="0" indent="0" algn="ctr">
              <a:buNone/>
            </a:pPr>
            <a:r>
              <a:rPr lang="es-CO" b="1" dirty="0" smtClean="0">
                <a:solidFill>
                  <a:srgbClr val="FF0000"/>
                </a:solidFill>
              </a:rPr>
              <a:t>La </a:t>
            </a:r>
            <a:r>
              <a:rPr lang="es-CO" b="1" dirty="0">
                <a:solidFill>
                  <a:srgbClr val="FF0000"/>
                </a:solidFill>
              </a:rPr>
              <a:t>casa que se construya para Dios no debe quedar endeudada, pues con ello Dios sería deshonrado. Debiera darse voluntariamente una cantidad suficiente para llevar a cabo la obra, para que los que la construyen puedan decir... “No traigan más ofrendas</a:t>
            </a:r>
            <a:r>
              <a:rPr lang="es-CO" b="1" dirty="0" smtClean="0">
                <a:solidFill>
                  <a:srgbClr val="FF0000"/>
                </a:solidFill>
              </a:rPr>
              <a:t>”.</a:t>
            </a:r>
            <a:endParaRPr lang="es-CO" b="1" dirty="0">
              <a:solidFill>
                <a:srgbClr val="FF0000"/>
              </a:solidFill>
            </a:endParaRPr>
          </a:p>
          <a:p>
            <a:endParaRPr lang="es-CO" dirty="0"/>
          </a:p>
          <a:p>
            <a:endParaRPr lang="es-CO" dirty="0"/>
          </a:p>
        </p:txBody>
      </p:sp>
    </p:spTree>
    <p:extLst>
      <p:ext uri="{BB962C8B-B14F-4D97-AF65-F5344CB8AC3E}">
        <p14:creationId xmlns:p14="http://schemas.microsoft.com/office/powerpoint/2010/main" val="14357497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412776"/>
            <a:ext cx="5904656" cy="2304256"/>
          </a:xfrm>
          <a:solidFill>
            <a:schemeClr val="accent5">
              <a:lumMod val="20000"/>
              <a:lumOff val="80000"/>
            </a:schemeClr>
          </a:solidFill>
        </p:spPr>
        <p:txBody>
          <a:bodyPr>
            <a:noAutofit/>
          </a:bodyPr>
          <a:lstStyle/>
          <a:p>
            <a:pPr marL="0" indent="0">
              <a:buNone/>
            </a:pPr>
            <a:r>
              <a:rPr lang="es-CO" sz="2400" dirty="0" smtClean="0"/>
              <a:t>El </a:t>
            </a:r>
            <a:r>
              <a:rPr lang="es-CO" sz="2400" dirty="0"/>
              <a:t>tabernáculo fue </a:t>
            </a:r>
            <a:r>
              <a:rPr lang="es-CO" sz="2400" dirty="0" smtClean="0"/>
              <a:t>construido </a:t>
            </a:r>
            <a:r>
              <a:rPr lang="es-CO" sz="2400" dirty="0"/>
              <a:t>desarmable, de modo que los israelitas pudieran llevarlo en su peregrinaje. Por consiguiente, era pequeño, de sólo 55 pies de largo por 18 de ancho y de alto</a:t>
            </a:r>
            <a:r>
              <a:rPr lang="es-CO" sz="2400" dirty="0" smtClean="0"/>
              <a:t>. </a:t>
            </a:r>
            <a:r>
              <a:rPr lang="es-CO" sz="2400" i="1" u="sng" dirty="0" smtClean="0">
                <a:solidFill>
                  <a:srgbClr val="FF0000"/>
                </a:solidFill>
              </a:rPr>
              <a:t>Nota</a:t>
            </a:r>
            <a:r>
              <a:rPr lang="es-CO" sz="2400" i="1" u="sng" dirty="0">
                <a:solidFill>
                  <a:srgbClr val="FF0000"/>
                </a:solidFill>
              </a:rPr>
              <a:t>:</a:t>
            </a:r>
            <a:r>
              <a:rPr lang="es-CO" sz="2400" u="sng" dirty="0">
                <a:solidFill>
                  <a:srgbClr val="FF0000"/>
                </a:solidFill>
              </a:rPr>
              <a:t> Aproximadamente 17 m de largo por 5 m de ancho y alto</a:t>
            </a:r>
            <a:r>
              <a:rPr lang="es-CO" sz="2400" u="sng" dirty="0" smtClean="0">
                <a:solidFill>
                  <a:srgbClr val="FF0000"/>
                </a:solidFill>
              </a:rPr>
              <a:t>.</a:t>
            </a:r>
          </a:p>
        </p:txBody>
      </p:sp>
      <p:sp>
        <p:nvSpPr>
          <p:cNvPr id="2" name="1 Rectángulo"/>
          <p:cNvSpPr/>
          <p:nvPr/>
        </p:nvSpPr>
        <p:spPr>
          <a:xfrm>
            <a:off x="323528" y="409019"/>
            <a:ext cx="6552728" cy="646331"/>
          </a:xfrm>
          <a:prstGeom prst="rect">
            <a:avLst/>
          </a:prstGeom>
        </p:spPr>
        <p:txBody>
          <a:bodyPr wrap="square">
            <a:spAutoFit/>
          </a:bodyPr>
          <a:lstStyle/>
          <a:p>
            <a:r>
              <a:rPr lang="es-CO" sz="3600" b="1" i="1" dirty="0" smtClean="0">
                <a:solidFill>
                  <a:srgbClr val="FF0000"/>
                </a:solidFill>
              </a:rPr>
              <a:t>1. </a:t>
            </a:r>
            <a:r>
              <a:rPr lang="es-CO" sz="3200" b="1" u="sng" dirty="0" smtClean="0"/>
              <a:t>El </a:t>
            </a:r>
            <a:r>
              <a:rPr lang="es-CO" sz="3200" b="1" u="sng" dirty="0"/>
              <a:t>tabernáculo y su construcción</a:t>
            </a:r>
          </a:p>
        </p:txBody>
      </p:sp>
      <p:sp>
        <p:nvSpPr>
          <p:cNvPr id="5" name="4 Rectángulo"/>
          <p:cNvSpPr/>
          <p:nvPr/>
        </p:nvSpPr>
        <p:spPr>
          <a:xfrm>
            <a:off x="2987824" y="4211503"/>
            <a:ext cx="5616624" cy="1938992"/>
          </a:xfrm>
          <a:prstGeom prst="rect">
            <a:avLst/>
          </a:prstGeom>
          <a:solidFill>
            <a:schemeClr val="accent5">
              <a:lumMod val="20000"/>
              <a:lumOff val="80000"/>
            </a:schemeClr>
          </a:solidFill>
        </p:spPr>
        <p:txBody>
          <a:bodyPr wrap="square">
            <a:spAutoFit/>
          </a:bodyPr>
          <a:lstStyle/>
          <a:p>
            <a:r>
              <a:rPr lang="es-CO" sz="2400" dirty="0"/>
              <a:t>No obstante, era una construcción magnífica. La madera que se empleó en la construcción y en sus muebles era de acacia, la menos susceptible al deterioro de todas las que había en el Sinaí. </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1452259"/>
            <a:ext cx="2520280" cy="2120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293095"/>
            <a:ext cx="2520280" cy="1857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54383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1027"/>
                                        </p:tgtEl>
                                        <p:attrNameLst>
                                          <p:attrName>style.visibility</p:attrName>
                                        </p:attrNameLst>
                                      </p:cBhvr>
                                      <p:to>
                                        <p:strVal val="visible"/>
                                      </p:to>
                                    </p:set>
                                    <p:animEffect transition="in" filter="barn(inVertical)">
                                      <p:cBhvr>
                                        <p:cTn id="10"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626968" cy="1944216"/>
          </a:xfrm>
          <a:solidFill>
            <a:schemeClr val="accent5">
              <a:lumMod val="20000"/>
              <a:lumOff val="80000"/>
            </a:schemeClr>
          </a:solidFill>
        </p:spPr>
        <p:txBody>
          <a:bodyPr>
            <a:normAutofit/>
          </a:bodyPr>
          <a:lstStyle/>
          <a:p>
            <a:pPr marL="0" indent="0">
              <a:buNone/>
            </a:pPr>
            <a:r>
              <a:rPr lang="es-CO" sz="2400" dirty="0"/>
              <a:t>Las paredes consistían en tablas colocadas verticalmente, fijadas en basas de plata y aseguradas por columnas y travesaños; y todo estaba cubierto de oro, lo cual hacía aparecer al edificio como de oro macizo. </a:t>
            </a:r>
            <a:endParaRPr lang="es-CO"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04664"/>
            <a:ext cx="2251695"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746063" y="2780928"/>
            <a:ext cx="5004048" cy="2031325"/>
          </a:xfrm>
          <a:prstGeom prst="rect">
            <a:avLst/>
          </a:prstGeom>
        </p:spPr>
        <p:txBody>
          <a:bodyPr wrap="square">
            <a:spAutoFit/>
          </a:bodyPr>
          <a:lstStyle/>
          <a:p>
            <a:r>
              <a:rPr lang="es-CO" dirty="0"/>
              <a:t>El techo estaba formado de cuatro juegos de cortinas; el de más adentro era “de lino torcido, azul, púrpura y carmesí; y... querubines de obra primorosa” </a:t>
            </a:r>
            <a:r>
              <a:rPr lang="es-CO" u="sng" dirty="0">
                <a:solidFill>
                  <a:srgbClr val="FF0000"/>
                </a:solidFill>
              </a:rPr>
              <a:t>(Éxodo 26:1)</a:t>
            </a:r>
            <a:r>
              <a:rPr lang="es-CO" dirty="0">
                <a:solidFill>
                  <a:srgbClr val="FF0000"/>
                </a:solidFill>
              </a:rPr>
              <a:t>; </a:t>
            </a:r>
            <a:r>
              <a:rPr lang="es-CO" dirty="0"/>
              <a:t>los otros tres eran de pelo de cabras, de cueros de carnero teñidos de rojo y de cueros de tejones, respectivamente, arreglados de tal manera que ofrecían completa protección</a:t>
            </a:r>
            <a:r>
              <a:rPr lang="es-CO" dirty="0" smtClean="0"/>
              <a:t>. </a:t>
            </a:r>
            <a:endParaRPr lang="es-CO"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2924944"/>
            <a:ext cx="2448272" cy="2019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39552" y="5231520"/>
            <a:ext cx="6552728" cy="1200329"/>
          </a:xfrm>
          <a:prstGeom prst="rect">
            <a:avLst/>
          </a:prstGeom>
          <a:solidFill>
            <a:schemeClr val="accent5">
              <a:lumMod val="20000"/>
              <a:lumOff val="80000"/>
            </a:schemeClr>
          </a:solidFill>
        </p:spPr>
        <p:txBody>
          <a:bodyPr wrap="square">
            <a:spAutoFit/>
          </a:bodyPr>
          <a:lstStyle/>
          <a:p>
            <a:r>
              <a:rPr lang="es-CO" dirty="0"/>
              <a:t>Nota: Algunos han interpretado que el hecho que haya querubines allí respalda la </a:t>
            </a:r>
            <a:r>
              <a:rPr lang="es-CO" dirty="0" smtClean="0"/>
              <a:t>adoración de imágenes, pero </a:t>
            </a:r>
            <a:r>
              <a:rPr lang="es-CO" u="sng" dirty="0" smtClean="0">
                <a:solidFill>
                  <a:srgbClr val="FF0000"/>
                </a:solidFill>
              </a:rPr>
              <a:t>(verApoc.19:10)</a:t>
            </a:r>
            <a:r>
              <a:rPr lang="es-CO" dirty="0" smtClean="0">
                <a:solidFill>
                  <a:srgbClr val="FF0000"/>
                </a:solidFill>
              </a:rPr>
              <a:t>, </a:t>
            </a:r>
            <a:r>
              <a:rPr lang="es-CO" dirty="0" smtClean="0"/>
              <a:t>por tanto, el hecho de que haya imágenes de querubines en el Santuarios, ilustra su presencia en el Santuario celestial.</a:t>
            </a:r>
            <a:endParaRPr lang="es-CO" dirty="0"/>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2280" y="5115850"/>
            <a:ext cx="1657831" cy="1409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2666476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fade">
                                      <p:cBhvr>
                                        <p:cTn id="12" dur="2000"/>
                                        <p:tgtEl>
                                          <p:spTgt spid="2051"/>
                                        </p:tgtEl>
                                      </p:cBhvr>
                                    </p:animEffect>
                                    <p:anim calcmode="lin" valueType="num">
                                      <p:cBhvr>
                                        <p:cTn id="13" dur="2000" fill="hold"/>
                                        <p:tgtEl>
                                          <p:spTgt spid="2051"/>
                                        </p:tgtEl>
                                        <p:attrNameLst>
                                          <p:attrName>ppt_w</p:attrName>
                                        </p:attrNameLst>
                                      </p:cBhvr>
                                      <p:tavLst>
                                        <p:tav tm="0" fmla="#ppt_w*sin(2.5*pi*$)">
                                          <p:val>
                                            <p:fltVal val="0"/>
                                          </p:val>
                                        </p:tav>
                                        <p:tav tm="100000">
                                          <p:val>
                                            <p:fltVal val="1"/>
                                          </p:val>
                                        </p:tav>
                                      </p:tavLst>
                                    </p:anim>
                                    <p:anim calcmode="lin" valueType="num">
                                      <p:cBhvr>
                                        <p:cTn id="14" dur="2000" fill="hold"/>
                                        <p:tgtEl>
                                          <p:spTgt spid="2051"/>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anim calcmode="lin" valueType="num">
                                      <p:cBhvr>
                                        <p:cTn id="18" dur="2000" fill="hold"/>
                                        <p:tgtEl>
                                          <p:spTgt spid="5"/>
                                        </p:tgtEl>
                                        <p:attrNameLst>
                                          <p:attrName>ppt_w</p:attrName>
                                        </p:attrNameLst>
                                      </p:cBhvr>
                                      <p:tavLst>
                                        <p:tav tm="0" fmla="#ppt_w*sin(2.5*pi*$)">
                                          <p:val>
                                            <p:fltVal val="0"/>
                                          </p:val>
                                        </p:tav>
                                        <p:tav tm="100000">
                                          <p:val>
                                            <p:fltVal val="1"/>
                                          </p:val>
                                        </p:tav>
                                      </p:tavLst>
                                    </p:anim>
                                    <p:anim calcmode="lin" valueType="num">
                                      <p:cBhvr>
                                        <p:cTn id="19" dur="2000" fill="hold"/>
                                        <p:tgtEl>
                                          <p:spTgt spid="5"/>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2052"/>
                                        </p:tgtEl>
                                        <p:attrNameLst>
                                          <p:attrName>style.visibility</p:attrName>
                                        </p:attrNameLst>
                                      </p:cBhvr>
                                      <p:to>
                                        <p:strVal val="visible"/>
                                      </p:to>
                                    </p:set>
                                    <p:animEffect transition="in" filter="fade">
                                      <p:cBhvr>
                                        <p:cTn id="22" dur="2000"/>
                                        <p:tgtEl>
                                          <p:spTgt spid="2052"/>
                                        </p:tgtEl>
                                      </p:cBhvr>
                                    </p:animEffect>
                                    <p:anim calcmode="lin" valueType="num">
                                      <p:cBhvr>
                                        <p:cTn id="23" dur="2000" fill="hold"/>
                                        <p:tgtEl>
                                          <p:spTgt spid="2052"/>
                                        </p:tgtEl>
                                        <p:attrNameLst>
                                          <p:attrName>ppt_w</p:attrName>
                                        </p:attrNameLst>
                                      </p:cBhvr>
                                      <p:tavLst>
                                        <p:tav tm="0" fmla="#ppt_w*sin(2.5*pi*$)">
                                          <p:val>
                                            <p:fltVal val="0"/>
                                          </p:val>
                                        </p:tav>
                                        <p:tav tm="100000">
                                          <p:val>
                                            <p:fltVal val="1"/>
                                          </p:val>
                                        </p:tav>
                                      </p:tavLst>
                                    </p:anim>
                                    <p:anim calcmode="lin" valueType="num">
                                      <p:cBhvr>
                                        <p:cTn id="24" dur="2000" fill="hold"/>
                                        <p:tgtEl>
                                          <p:spTgt spid="205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734472" cy="2160240"/>
          </a:xfrm>
          <a:solidFill>
            <a:schemeClr val="accent4">
              <a:lumMod val="20000"/>
              <a:lumOff val="80000"/>
            </a:schemeClr>
          </a:solidFill>
        </p:spPr>
        <p:txBody>
          <a:bodyPr>
            <a:normAutofit fontScale="85000" lnSpcReduction="20000"/>
          </a:bodyPr>
          <a:lstStyle/>
          <a:p>
            <a:pPr marL="0" indent="0">
              <a:buNone/>
            </a:pPr>
            <a:r>
              <a:rPr lang="es-CO" dirty="0"/>
              <a:t>La estructura estaba dividida en dos secciones mediante una bella y rica cortina, o velo, suspendida de columnas doradas: y una cortina semejante a la anterior cerraba la entrada de la primera sección.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332656"/>
            <a:ext cx="2390378"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068959"/>
            <a:ext cx="8118648" cy="3539430"/>
          </a:xfrm>
          <a:prstGeom prst="rect">
            <a:avLst/>
          </a:prstGeom>
          <a:solidFill>
            <a:schemeClr val="accent4">
              <a:lumMod val="20000"/>
              <a:lumOff val="80000"/>
            </a:schemeClr>
          </a:solidFill>
        </p:spPr>
        <p:txBody>
          <a:bodyPr wrap="square">
            <a:spAutoFit/>
          </a:bodyPr>
          <a:lstStyle/>
          <a:p>
            <a:r>
              <a:rPr lang="es-CO" sz="2800" dirty="0"/>
              <a:t>Tanto estos velos como la cubierta interior que formaba el cielo raso, eran de los más magníficos colores -azul, púrpura y escarlata- bellamente combinados, y tenían, recamados con hilos de oro y plata, querubines que representaban la hueste de los ángeles asociados con la obra del Santuario celestial, y que son espíritus ministradores del pueblo de Dios en la Tierra.</a:t>
            </a:r>
          </a:p>
        </p:txBody>
      </p:sp>
    </p:spTree>
    <p:extLst>
      <p:ext uri="{BB962C8B-B14F-4D97-AF65-F5344CB8AC3E}">
        <p14:creationId xmlns:p14="http://schemas.microsoft.com/office/powerpoint/2010/main" val="137266217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5482952" cy="2592288"/>
          </a:xfrm>
          <a:solidFill>
            <a:schemeClr val="accent4">
              <a:lumMod val="20000"/>
              <a:lumOff val="80000"/>
            </a:schemeClr>
          </a:solidFill>
        </p:spPr>
        <p:txBody>
          <a:bodyPr>
            <a:normAutofit fontScale="77500" lnSpcReduction="20000"/>
          </a:bodyPr>
          <a:lstStyle/>
          <a:p>
            <a:pPr marL="0" indent="0">
              <a:buNone/>
            </a:pPr>
            <a:r>
              <a:rPr lang="es-CO" dirty="0"/>
              <a:t>La tienda sagrada estaba colocada en un espacio abierto llamado atrio, rodeado por cortinas de lino fino que colgaban de columnas de bronce. La entrada a este recinto se hallaba en el extremo oriental. Estaba cerrada con cortinas de riquísima tela hermosamente trabajadas, aunque inferiores a las del Santuario.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59" y="620688"/>
            <a:ext cx="2558777"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563888" y="3645024"/>
            <a:ext cx="5112568" cy="2308324"/>
          </a:xfrm>
          <a:prstGeom prst="rect">
            <a:avLst/>
          </a:prstGeom>
          <a:solidFill>
            <a:schemeClr val="accent4">
              <a:lumMod val="20000"/>
              <a:lumOff val="80000"/>
            </a:schemeClr>
          </a:solidFill>
        </p:spPr>
        <p:txBody>
          <a:bodyPr wrap="square">
            <a:spAutoFit/>
          </a:bodyPr>
          <a:lstStyle/>
          <a:p>
            <a:r>
              <a:rPr lang="es-CO" sz="2400" dirty="0"/>
              <a:t>Como estas cortinas del atrio eran sólo de la mitad de la altura de las paredes del tabernáculo, el edificio podía verse perfectamente desde afuera. En el atrio, y cerca de la entrada, se hallaba el altar de bronce del holocausto. </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3645024"/>
            <a:ext cx="2808312" cy="2258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abajo"/>
          <p:cNvSpPr/>
          <p:nvPr/>
        </p:nvSpPr>
        <p:spPr>
          <a:xfrm rot="6572575">
            <a:off x="2082531" y="4543222"/>
            <a:ext cx="331021" cy="1910965"/>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Flecha izquierda"/>
          <p:cNvSpPr/>
          <p:nvPr/>
        </p:nvSpPr>
        <p:spPr>
          <a:xfrm rot="2480289">
            <a:off x="7806881" y="1667685"/>
            <a:ext cx="1297569" cy="2028066"/>
          </a:xfrm>
          <a:prstGeom prst="lef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La puerta era amplia.</a:t>
            </a:r>
            <a:endParaRPr lang="es-CO" b="1" dirty="0"/>
          </a:p>
        </p:txBody>
      </p:sp>
    </p:spTree>
    <p:extLst>
      <p:ext uri="{BB962C8B-B14F-4D97-AF65-F5344CB8AC3E}">
        <p14:creationId xmlns:p14="http://schemas.microsoft.com/office/powerpoint/2010/main" val="142548558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Effect transition="in" filter="wipe(down)">
                                      <p:cBhvr>
                                        <p:cTn id="10" dur="500"/>
                                        <p:tgtEl>
                                          <p:spTgt spid="4099"/>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764704"/>
            <a:ext cx="6264696" cy="2160240"/>
          </a:xfrm>
          <a:solidFill>
            <a:schemeClr val="accent4">
              <a:lumMod val="20000"/>
              <a:lumOff val="80000"/>
            </a:schemeClr>
          </a:solidFill>
        </p:spPr>
        <p:txBody>
          <a:bodyPr>
            <a:normAutofit fontScale="92500"/>
          </a:bodyPr>
          <a:lstStyle/>
          <a:p>
            <a:pPr marL="0" indent="0">
              <a:buNone/>
            </a:pPr>
            <a:r>
              <a:rPr lang="es-CO" sz="3400" dirty="0"/>
              <a:t>En este altar se consumían todos los sacrificios que debían ofrecerse </a:t>
            </a:r>
            <a:r>
              <a:rPr lang="es-CO" sz="3400" dirty="0" smtClean="0"/>
              <a:t>por fuego </a:t>
            </a:r>
            <a:r>
              <a:rPr lang="es-CO" sz="3400" dirty="0"/>
              <a:t>al Señor, y sobre sus cuernos se rociaba la sangre expiatoria.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908720"/>
            <a:ext cx="2265392"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275856" y="3140968"/>
            <a:ext cx="5505752" cy="3416320"/>
          </a:xfrm>
          <a:prstGeom prst="rect">
            <a:avLst/>
          </a:prstGeom>
          <a:solidFill>
            <a:schemeClr val="accent4">
              <a:lumMod val="20000"/>
              <a:lumOff val="80000"/>
            </a:schemeClr>
          </a:solidFill>
        </p:spPr>
        <p:txBody>
          <a:bodyPr wrap="square">
            <a:spAutoFit/>
          </a:bodyPr>
          <a:lstStyle/>
          <a:p>
            <a:r>
              <a:rPr lang="es-CO" sz="2400" dirty="0"/>
              <a:t>Entre el altar y la puerta del tabernáculo estaba la fuente, también de bronce, hecha con los espejos donados voluntariamente por las mujeres de Israel. En la fuente los sacerdotes debían lavarse las manos y los pies cada vez que entraban en el departamento santo, o cuando se acercaban al altar para ofrecer un holocausto al Señor.</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792" y="3819426"/>
            <a:ext cx="2736304" cy="2059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abajo"/>
          <p:cNvSpPr/>
          <p:nvPr/>
        </p:nvSpPr>
        <p:spPr>
          <a:xfrm rot="7448270">
            <a:off x="2648994" y="4535587"/>
            <a:ext cx="264259" cy="1034200"/>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4" name="3 Flecha izquierda"/>
          <p:cNvSpPr/>
          <p:nvPr/>
        </p:nvSpPr>
        <p:spPr>
          <a:xfrm rot="1541368">
            <a:off x="7911120" y="1263596"/>
            <a:ext cx="1543192" cy="2078649"/>
          </a:xfrm>
          <a:prstGeom prst="lef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Este fuego nunca debía apagarse</a:t>
            </a:r>
            <a:endParaRPr lang="es-CO" dirty="0"/>
          </a:p>
        </p:txBody>
      </p:sp>
    </p:spTree>
    <p:extLst>
      <p:ext uri="{BB962C8B-B14F-4D97-AF65-F5344CB8AC3E}">
        <p14:creationId xmlns:p14="http://schemas.microsoft.com/office/powerpoint/2010/main" val="171430906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5123"/>
                                        </p:tgtEl>
                                        <p:attrNameLst>
                                          <p:attrName>style.visibility</p:attrName>
                                        </p:attrNameLst>
                                      </p:cBhvr>
                                      <p:to>
                                        <p:strVal val="visible"/>
                                      </p:to>
                                    </p:set>
                                    <p:animEffect transition="in" filter="fade">
                                      <p:cBhvr>
                                        <p:cTn id="12" dur="2000"/>
                                        <p:tgtEl>
                                          <p:spTgt spid="5123"/>
                                        </p:tgtEl>
                                      </p:cBhvr>
                                    </p:animEffect>
                                    <p:anim calcmode="lin" valueType="num">
                                      <p:cBhvr>
                                        <p:cTn id="13" dur="2000" fill="hold"/>
                                        <p:tgtEl>
                                          <p:spTgt spid="5123"/>
                                        </p:tgtEl>
                                        <p:attrNameLst>
                                          <p:attrName>ppt_w</p:attrName>
                                        </p:attrNameLst>
                                      </p:cBhvr>
                                      <p:tavLst>
                                        <p:tav tm="0" fmla="#ppt_w*sin(2.5*pi*$)">
                                          <p:val>
                                            <p:fltVal val="0"/>
                                          </p:val>
                                        </p:tav>
                                        <p:tav tm="100000">
                                          <p:val>
                                            <p:fltVal val="1"/>
                                          </p:val>
                                        </p:tav>
                                      </p:tavLst>
                                    </p:anim>
                                    <p:anim calcmode="lin" valueType="num">
                                      <p:cBhvr>
                                        <p:cTn id="14" dur="2000" fill="hold"/>
                                        <p:tgtEl>
                                          <p:spTgt spid="5123"/>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anim calcmode="lin" valueType="num">
                                      <p:cBhvr>
                                        <p:cTn id="18" dur="2000" fill="hold"/>
                                        <p:tgtEl>
                                          <p:spTgt spid="5"/>
                                        </p:tgtEl>
                                        <p:attrNameLst>
                                          <p:attrName>ppt_w</p:attrName>
                                        </p:attrNameLst>
                                      </p:cBhvr>
                                      <p:tavLst>
                                        <p:tav tm="0" fmla="#ppt_w*sin(2.5*pi*$)">
                                          <p:val>
                                            <p:fltVal val="0"/>
                                          </p:val>
                                        </p:tav>
                                        <p:tav tm="100000">
                                          <p:val>
                                            <p:fltVal val="1"/>
                                          </p:val>
                                        </p:tav>
                                      </p:tavLst>
                                    </p:anim>
                                    <p:anim calcmode="lin" valueType="num">
                                      <p:cBhvr>
                                        <p:cTn id="1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194920" cy="2592288"/>
          </a:xfrm>
          <a:solidFill>
            <a:schemeClr val="bg2">
              <a:lumMod val="90000"/>
            </a:schemeClr>
          </a:solidFill>
        </p:spPr>
        <p:txBody>
          <a:bodyPr>
            <a:normAutofit fontScale="92500" lnSpcReduction="10000"/>
          </a:bodyPr>
          <a:lstStyle/>
          <a:p>
            <a:pPr marL="0" indent="0">
              <a:buNone/>
            </a:pPr>
            <a:r>
              <a:rPr lang="es-CO" dirty="0"/>
              <a:t>En el primer departamento, o Lugar Santo, estaban la mesa para el pan de la proposición, el candelero o la lámpara y el altar del incienso. La mesa del pan de la proposición estaba al norte.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60648"/>
            <a:ext cx="3240360"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427984" y="3429000"/>
            <a:ext cx="4464496" cy="3416320"/>
          </a:xfrm>
          <a:prstGeom prst="rect">
            <a:avLst/>
          </a:prstGeom>
          <a:solidFill>
            <a:schemeClr val="bg2">
              <a:lumMod val="90000"/>
            </a:schemeClr>
          </a:solidFill>
        </p:spPr>
        <p:txBody>
          <a:bodyPr wrap="square">
            <a:spAutoFit/>
          </a:bodyPr>
          <a:lstStyle/>
          <a:p>
            <a:r>
              <a:rPr lang="es-CO" sz="2400" dirty="0"/>
              <a:t>Así como su cornisa decorada, estaba revestida de oro puro. Sobre esa mesa los sacerdotes debían poner cada sábado doce panes, arreglados en dos pilas y rociados con incienso. Por ser santos, los panes que se quitaban debían ser comidos por los sacerdotes. </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717032"/>
            <a:ext cx="3888432" cy="2672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26095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nodeType="withEffect">
                                  <p:stCondLst>
                                    <p:cond delay="0"/>
                                  </p:stCondLst>
                                  <p:childTnLst>
                                    <p:set>
                                      <p:cBhvr>
                                        <p:cTn id="9" dur="1" fill="hold">
                                          <p:stCondLst>
                                            <p:cond delay="0"/>
                                          </p:stCondLst>
                                        </p:cTn>
                                        <p:tgtEl>
                                          <p:spTgt spid="1027"/>
                                        </p:tgtEl>
                                        <p:attrNameLst>
                                          <p:attrName>style.visibility</p:attrName>
                                        </p:attrNameLst>
                                      </p:cBhvr>
                                      <p:to>
                                        <p:strVal val="visible"/>
                                      </p:to>
                                    </p:set>
                                    <p:animEffect transition="in" filter="barn(inVertical)">
                                      <p:cBhvr>
                                        <p:cTn id="10"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74313" y="332656"/>
            <a:ext cx="5122912" cy="2805113"/>
          </a:xfrm>
          <a:solidFill>
            <a:schemeClr val="accent4">
              <a:lumMod val="20000"/>
              <a:lumOff val="80000"/>
            </a:schemeClr>
          </a:solidFill>
        </p:spPr>
        <p:txBody>
          <a:bodyPr>
            <a:normAutofit fontScale="85000" lnSpcReduction="10000"/>
          </a:bodyPr>
          <a:lstStyle/>
          <a:p>
            <a:pPr marL="0" indent="0">
              <a:buNone/>
            </a:pPr>
            <a:r>
              <a:rPr lang="es-CO" dirty="0"/>
              <a:t>Al sur estaba el candelero de siete brazos, con sus siete lámparas. Sus brazos estaban decorados con flores exquisitamente labradas y parecidas a lirios; el conjunto estaba hecho de una pieza sólida de oro.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7" y="332656"/>
            <a:ext cx="3243263" cy="2805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211960" y="3890665"/>
            <a:ext cx="4572000" cy="2246769"/>
          </a:xfrm>
          <a:prstGeom prst="rect">
            <a:avLst/>
          </a:prstGeom>
          <a:solidFill>
            <a:schemeClr val="accent4">
              <a:lumMod val="20000"/>
              <a:lumOff val="80000"/>
            </a:schemeClr>
          </a:solidFill>
        </p:spPr>
        <p:txBody>
          <a:bodyPr>
            <a:spAutoFit/>
          </a:bodyPr>
          <a:lstStyle/>
          <a:p>
            <a:r>
              <a:rPr lang="es-CO" sz="2800" dirty="0"/>
              <a:t>Como no había ventanas en el tabernáculo, las lámparas nunca se extinguían todas al mismo tiempo, sino que ardían día y noche. </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3890665"/>
            <a:ext cx="2232248" cy="2346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09838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randombar(horizontal)">
                                      <p:cBhvr>
                                        <p:cTn id="10"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4690864" cy="2877121"/>
          </a:xfrm>
          <a:solidFill>
            <a:schemeClr val="accent4">
              <a:lumMod val="20000"/>
              <a:lumOff val="80000"/>
            </a:schemeClr>
          </a:solidFill>
        </p:spPr>
        <p:txBody>
          <a:bodyPr>
            <a:normAutofit lnSpcReduction="10000"/>
          </a:bodyPr>
          <a:lstStyle/>
          <a:p>
            <a:pPr marL="0" indent="0">
              <a:buNone/>
            </a:pPr>
            <a:r>
              <a:rPr lang="es-CO" dirty="0"/>
              <a:t>Exactamente frente al velo que separaba el Lugar Santo del Lugar Santísimo, y de la inmediata presencia de Dios, estaba el altar de oro del incienso.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476672"/>
            <a:ext cx="3747319" cy="2805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251518" y="3645024"/>
            <a:ext cx="2762969" cy="2928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75856" y="3711044"/>
            <a:ext cx="5796136" cy="2862322"/>
          </a:xfrm>
          <a:prstGeom prst="rect">
            <a:avLst/>
          </a:prstGeom>
          <a:solidFill>
            <a:schemeClr val="accent4">
              <a:lumMod val="20000"/>
              <a:lumOff val="80000"/>
            </a:schemeClr>
          </a:solidFill>
        </p:spPr>
        <p:txBody>
          <a:bodyPr wrap="square">
            <a:spAutoFit/>
          </a:bodyPr>
          <a:lstStyle/>
          <a:p>
            <a:r>
              <a:rPr lang="es-CO" sz="2000" dirty="0"/>
              <a:t>Sobre ese altar el sacerdote debía quemar incienso todas las mañanas y todas las tardes; sobre sus cuernos se aplicaba la sangre de la víctima de la expiación, y en el gran Día de la Expiación </a:t>
            </a:r>
            <a:r>
              <a:rPr lang="es-CO" sz="2000" dirty="0" smtClean="0"/>
              <a:t>(cada año) era </a:t>
            </a:r>
            <a:r>
              <a:rPr lang="es-CO" sz="2000" dirty="0"/>
              <a:t>rociado con sangre. El fuego que estaba sobre ese altar fue encendido por Dios mismo, y se mantenía como sagrado. Día y noche, el santo incienso difundía su fragancia por los recintos sagrados del tabernáculo y, fuera, por sus alrededores.</a:t>
            </a:r>
          </a:p>
        </p:txBody>
      </p:sp>
    </p:spTree>
    <p:extLst>
      <p:ext uri="{BB962C8B-B14F-4D97-AF65-F5344CB8AC3E}">
        <p14:creationId xmlns:p14="http://schemas.microsoft.com/office/powerpoint/2010/main" val="37284456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 calcmode="lin" valueType="num">
                                      <p:cBhvr>
                                        <p:cTn id="7" dur="500" fill="hold"/>
                                        <p:tgtEl>
                                          <p:spTgt spid="3075"/>
                                        </p:tgtEl>
                                        <p:attrNameLst>
                                          <p:attrName>ppt_w</p:attrName>
                                        </p:attrNameLst>
                                      </p:cBhvr>
                                      <p:tavLst>
                                        <p:tav tm="0">
                                          <p:val>
                                            <p:fltVal val="0"/>
                                          </p:val>
                                        </p:tav>
                                        <p:tav tm="100000">
                                          <p:val>
                                            <p:strVal val="#ppt_w"/>
                                          </p:val>
                                        </p:tav>
                                      </p:tavLst>
                                    </p:anim>
                                    <p:anim calcmode="lin" valueType="num">
                                      <p:cBhvr>
                                        <p:cTn id="8" dur="500" fill="hold"/>
                                        <p:tgtEl>
                                          <p:spTgt spid="3075"/>
                                        </p:tgtEl>
                                        <p:attrNameLst>
                                          <p:attrName>ppt_h</p:attrName>
                                        </p:attrNameLst>
                                      </p:cBhvr>
                                      <p:tavLst>
                                        <p:tav tm="0">
                                          <p:val>
                                            <p:fltVal val="0"/>
                                          </p:val>
                                        </p:tav>
                                        <p:tav tm="100000">
                                          <p:val>
                                            <p:strVal val="#ppt_h"/>
                                          </p:val>
                                        </p:tav>
                                      </p:tavLst>
                                    </p:anim>
                                    <p:animEffect transition="in" filter="fade">
                                      <p:cBhvr>
                                        <p:cTn id="9" dur="500"/>
                                        <p:tgtEl>
                                          <p:spTgt spid="307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contenido"/>
          <p:cNvSpPr>
            <a:spLocks noGrp="1"/>
          </p:cNvSpPr>
          <p:nvPr>
            <p:ph idx="1"/>
          </p:nvPr>
        </p:nvSpPr>
        <p:spPr>
          <a:xfrm>
            <a:off x="457200" y="404664"/>
            <a:ext cx="3429000" cy="3096345"/>
          </a:xfrm>
        </p:spPr>
        <p:txBody>
          <a:bodyPr>
            <a:normAutofit fontScale="85000" lnSpcReduction="10000"/>
          </a:bodyPr>
          <a:lstStyle/>
          <a:p>
            <a:pPr marL="0" indent="0" algn="ctr">
              <a:buNone/>
            </a:pPr>
            <a:r>
              <a:rPr lang="es-CO" dirty="0"/>
              <a:t>Más allá del velo interior estaba el Lugar Santísimo, centro del servicio de expiación e intercesión, el cual constituía el eslabón que unía el cielo y la Tierra.</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2555" y="476673"/>
            <a:ext cx="5006280"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3679107"/>
            <a:ext cx="4680520" cy="2911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7159" y="3679108"/>
            <a:ext cx="3089297" cy="2911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7308304" y="4125502"/>
            <a:ext cx="1368152" cy="1015663"/>
          </a:xfrm>
          <a:prstGeom prst="rect">
            <a:avLst/>
          </a:prstGeom>
        </p:spPr>
        <p:txBody>
          <a:bodyPr wrap="square">
            <a:spAutoFit/>
          </a:bodyPr>
          <a:lstStyle/>
          <a:p>
            <a:pPr algn="ctr"/>
            <a:r>
              <a:rPr lang="es-CO" sz="2000" b="1" dirty="0" smtClean="0">
                <a:solidFill>
                  <a:srgbClr val="FFFF00"/>
                </a:solidFill>
              </a:rPr>
              <a:t>Ver Juan 14: 6; Hech.4:12.</a:t>
            </a:r>
          </a:p>
        </p:txBody>
      </p:sp>
    </p:spTree>
    <p:extLst>
      <p:ext uri="{BB962C8B-B14F-4D97-AF65-F5344CB8AC3E}">
        <p14:creationId xmlns:p14="http://schemas.microsoft.com/office/powerpoint/2010/main" val="329884120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arn(inVertical)">
                                      <p:cBhvr>
                                        <p:cTn id="7" dur="500"/>
                                        <p:tgtEl>
                                          <p:spTgt spid="2050"/>
                                        </p:tgtEl>
                                      </p:cBhvr>
                                    </p:animEffect>
                                  </p:childTnLst>
                                </p:cTn>
                              </p:par>
                              <p:par>
                                <p:cTn id="8" presetID="16" presetClass="entr" presetSubtype="21" fill="hold"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barn(inVertical)">
                                      <p:cBhvr>
                                        <p:cTn id="10" dur="500"/>
                                        <p:tgtEl>
                                          <p:spTgt spid="205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716016" y="594341"/>
            <a:ext cx="3970784" cy="2762652"/>
          </a:xfrm>
          <a:solidFill>
            <a:schemeClr val="accent2">
              <a:lumMod val="20000"/>
              <a:lumOff val="80000"/>
            </a:schemeClr>
          </a:solidFill>
        </p:spPr>
        <p:txBody>
          <a:bodyPr>
            <a:normAutofit fontScale="92500" lnSpcReduction="20000"/>
          </a:bodyPr>
          <a:lstStyle/>
          <a:p>
            <a:pPr marL="0" indent="0">
              <a:buNone/>
            </a:pPr>
            <a:r>
              <a:rPr lang="es-CO" dirty="0"/>
              <a:t>En este departamento estaba el arca, que era un cofre de madera de acacia, recubierto de oro por dentro y por fuera, y que tenía una cornisa de oro encima.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620688"/>
            <a:ext cx="4104456"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27584" y="4005064"/>
            <a:ext cx="7344816" cy="2677656"/>
          </a:xfrm>
          <a:prstGeom prst="rect">
            <a:avLst/>
          </a:prstGeom>
          <a:solidFill>
            <a:schemeClr val="accent2">
              <a:lumMod val="20000"/>
              <a:lumOff val="80000"/>
            </a:schemeClr>
          </a:solidFill>
        </p:spPr>
        <p:txBody>
          <a:bodyPr wrap="square">
            <a:spAutoFit/>
          </a:bodyPr>
          <a:lstStyle/>
          <a:p>
            <a:r>
              <a:rPr lang="es-CO" sz="2800" dirty="0"/>
              <a:t>Era el repositorio de las tablas de piedra, en las cuales Dios mismo había grabado los Diez Mandamientos. Por consiguiente, se lo llamaba arca del testamento de Dios, o arca de la alianza, puesto que los Diez Mandamientos eran la base de la alianza hecha entre Dios e Israel</a:t>
            </a:r>
            <a:r>
              <a:rPr lang="es-CO" sz="2800" dirty="0" smtClean="0"/>
              <a:t>.</a:t>
            </a:r>
            <a:endParaRPr lang="es-CO" sz="2800" dirty="0"/>
          </a:p>
        </p:txBody>
      </p:sp>
    </p:spTree>
    <p:extLst>
      <p:ext uri="{BB962C8B-B14F-4D97-AF65-F5344CB8AC3E}">
        <p14:creationId xmlns:p14="http://schemas.microsoft.com/office/powerpoint/2010/main" val="79753843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194920" cy="3024337"/>
          </a:xfrm>
          <a:solidFill>
            <a:schemeClr val="accent4">
              <a:lumMod val="20000"/>
              <a:lumOff val="80000"/>
            </a:schemeClr>
          </a:solidFill>
        </p:spPr>
        <p:txBody>
          <a:bodyPr>
            <a:normAutofit fontScale="77500" lnSpcReduction="20000"/>
          </a:bodyPr>
          <a:lstStyle/>
          <a:p>
            <a:pPr marL="0" indent="0">
              <a:buNone/>
            </a:pPr>
            <a:r>
              <a:rPr lang="es-CO" dirty="0" smtClean="0"/>
              <a:t>La </a:t>
            </a:r>
            <a:r>
              <a:rPr lang="es-CO" dirty="0"/>
              <a:t>cubierta del arca sagrada se llamaba “propiciatorio”. </a:t>
            </a:r>
            <a:r>
              <a:rPr lang="es-CO" dirty="0" smtClean="0"/>
              <a:t>Estaba hecha </a:t>
            </a:r>
            <a:r>
              <a:rPr lang="es-CO" dirty="0"/>
              <a:t>de una sola pieza de oro, y encima tenía dos querubines de oro, uno en cada extremo. Un ala de cada ángel se extendía hacia arriba, mientras la otra permanecía plegada sobre el cuerpo </a:t>
            </a:r>
            <a:r>
              <a:rPr lang="es-CO" dirty="0">
                <a:solidFill>
                  <a:srgbClr val="FF0000"/>
                </a:solidFill>
              </a:rPr>
              <a:t>(</a:t>
            </a:r>
            <a:r>
              <a:rPr lang="es-CO" u="sng" dirty="0">
                <a:solidFill>
                  <a:srgbClr val="FF0000"/>
                </a:solidFill>
              </a:rPr>
              <a:t>ver Ezequiel 1:11)</a:t>
            </a:r>
            <a:r>
              <a:rPr lang="es-CO" dirty="0">
                <a:solidFill>
                  <a:srgbClr val="FF0000"/>
                </a:solidFill>
              </a:rPr>
              <a:t>, </a:t>
            </a:r>
            <a:r>
              <a:rPr lang="es-CO" dirty="0"/>
              <a:t>en señal de reverencia y humildad</a:t>
            </a:r>
            <a:r>
              <a:rPr lang="es-CO" dirty="0" smtClean="0"/>
              <a:t>.</a:t>
            </a:r>
            <a:endParaRPr lang="es-CO" dirty="0"/>
          </a:p>
          <a:p>
            <a:endParaRPr lang="es-CO" dirty="0"/>
          </a:p>
          <a:p>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32657"/>
            <a:ext cx="3346450"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4306163"/>
            <a:ext cx="7776864" cy="2246769"/>
          </a:xfrm>
          <a:prstGeom prst="rect">
            <a:avLst/>
          </a:prstGeom>
          <a:solidFill>
            <a:schemeClr val="accent4">
              <a:lumMod val="20000"/>
              <a:lumOff val="80000"/>
            </a:schemeClr>
          </a:solidFill>
        </p:spPr>
        <p:txBody>
          <a:bodyPr wrap="square">
            <a:spAutoFit/>
          </a:bodyPr>
          <a:lstStyle/>
          <a:p>
            <a:r>
              <a:rPr lang="es-CO" sz="2800" dirty="0"/>
              <a:t>La posición de los querubines, con la cara vuelta el uno hacia el otro y mirando reverentemente hacia abajo sobre el arca, representaba la reverencia con la cual la hueste celestial mira la ley de Dios y su interés en el plan de la redención.</a:t>
            </a:r>
          </a:p>
        </p:txBody>
      </p:sp>
    </p:spTree>
    <p:extLst>
      <p:ext uri="{BB962C8B-B14F-4D97-AF65-F5344CB8AC3E}">
        <p14:creationId xmlns:p14="http://schemas.microsoft.com/office/powerpoint/2010/main" val="221252420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16632"/>
            <a:ext cx="5472608" cy="3096344"/>
          </a:xfrm>
          <a:solidFill>
            <a:schemeClr val="accent4">
              <a:lumMod val="20000"/>
              <a:lumOff val="80000"/>
            </a:schemeClr>
          </a:solidFill>
        </p:spPr>
        <p:txBody>
          <a:bodyPr>
            <a:normAutofit lnSpcReduction="10000"/>
          </a:bodyPr>
          <a:lstStyle/>
          <a:p>
            <a:pPr marL="0" indent="0">
              <a:buNone/>
            </a:pPr>
            <a:r>
              <a:rPr lang="es-CO" sz="3400" dirty="0" smtClean="0"/>
              <a:t>Encima </a:t>
            </a:r>
            <a:r>
              <a:rPr lang="es-CO" sz="3400" dirty="0"/>
              <a:t>del </a:t>
            </a:r>
            <a:r>
              <a:rPr lang="es-CO" sz="3400" dirty="0" smtClean="0"/>
              <a:t>propiciatorio estaba </a:t>
            </a:r>
            <a:r>
              <a:rPr lang="es-CO" sz="3400" dirty="0"/>
              <a:t>la </a:t>
            </a:r>
            <a:r>
              <a:rPr lang="es-CO" sz="3400" i="1" dirty="0"/>
              <a:t>Shekinah</a:t>
            </a:r>
            <a:r>
              <a:rPr lang="es-CO" sz="3400" dirty="0"/>
              <a:t>, o manifestación de la Presencia divina; y desde en medio de los querubines Dios hacía conocer su voluntad</a:t>
            </a:r>
            <a:r>
              <a:rPr lang="es-CO" sz="3400" dirty="0" smtClean="0"/>
              <a:t>.</a:t>
            </a:r>
            <a:endParaRPr lang="es-CO" sz="34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16632"/>
            <a:ext cx="3294113"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95536" y="3933056"/>
            <a:ext cx="8208912" cy="2308324"/>
          </a:xfrm>
          <a:prstGeom prst="rect">
            <a:avLst/>
          </a:prstGeom>
          <a:solidFill>
            <a:schemeClr val="accent4">
              <a:lumMod val="20000"/>
              <a:lumOff val="80000"/>
            </a:schemeClr>
          </a:solidFill>
        </p:spPr>
        <p:txBody>
          <a:bodyPr wrap="square">
            <a:spAutoFit/>
          </a:bodyPr>
          <a:lstStyle/>
          <a:p>
            <a:r>
              <a:rPr lang="es-CO" sz="2400" dirty="0"/>
              <a:t>A veces los mensajes divinos eran comunicados al sumo sacerdote mediante una voz que salía de la nube. Otras veces caía una luz sobre el ángel de la derecha, para indicar aprobación o aceptación, o una sombra o nube descansaba sobre el ángel de la izquierda, para revelar desaprobación o </a:t>
            </a:r>
            <a:r>
              <a:rPr lang="es-CO" sz="2400" dirty="0" smtClean="0"/>
              <a:t>rechazo.</a:t>
            </a:r>
            <a:endParaRPr lang="es-CO" sz="2400" dirty="0"/>
          </a:p>
        </p:txBody>
      </p:sp>
    </p:spTree>
    <p:extLst>
      <p:ext uri="{BB962C8B-B14F-4D97-AF65-F5344CB8AC3E}">
        <p14:creationId xmlns:p14="http://schemas.microsoft.com/office/powerpoint/2010/main" val="129601700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4896544" cy="3631333"/>
          </a:xfrm>
        </p:spPr>
        <p:txBody>
          <a:bodyPr>
            <a:noAutofit/>
          </a:bodyPr>
          <a:lstStyle/>
          <a:p>
            <a:pPr marL="0" indent="0">
              <a:buNone/>
            </a:pPr>
            <a:r>
              <a:rPr lang="es-CO" sz="2400" dirty="0"/>
              <a:t>La ley de Dios, guardada como reliquia dentro del arca, era la gran regla de justicia y juicio. Esa ley determinaba la muerte del transgresor; pero encima de la ley estaba el propiciatorio, donde se revelaba la presencia de Dios y desde el cual, en virtud de la expiación, se otorgaba perdón al pecador arrepentido.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6433" y="620688"/>
            <a:ext cx="3346450"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499992" y="4543197"/>
            <a:ext cx="4248472" cy="1631216"/>
          </a:xfrm>
          <a:prstGeom prst="rect">
            <a:avLst/>
          </a:prstGeom>
        </p:spPr>
        <p:txBody>
          <a:bodyPr wrap="square">
            <a:spAutoFit/>
          </a:bodyPr>
          <a:lstStyle/>
          <a:p>
            <a:r>
              <a:rPr lang="es-CO" sz="2000" dirty="0"/>
              <a:t>Así, en la obra de Cristo en favor de nuestra redención, simbolizada por el servicio del Santuario, “</a:t>
            </a:r>
            <a:r>
              <a:rPr lang="es-CO" sz="2000" b="1" dirty="0">
                <a:latin typeface="Agency FB" pitchFamily="34" charset="0"/>
              </a:rPr>
              <a:t>la misericordia y la verdad se encontraron; la justicia y la paz se besaron</a:t>
            </a:r>
            <a:r>
              <a:rPr lang="es-CO" sz="2000" dirty="0"/>
              <a:t>”. </a:t>
            </a:r>
            <a:r>
              <a:rPr lang="es-CO" sz="2000" u="sng" dirty="0">
                <a:solidFill>
                  <a:srgbClr val="FF0000"/>
                </a:solidFill>
              </a:rPr>
              <a:t>Salmos 85:10.</a:t>
            </a: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4509120"/>
            <a:ext cx="3312368" cy="2151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191670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1028"/>
                                        </p:tgtEl>
                                        <p:attrNameLst>
                                          <p:attrName>style.visibility</p:attrName>
                                        </p:attrNameLst>
                                      </p:cBhvr>
                                      <p:to>
                                        <p:strVal val="visible"/>
                                      </p:to>
                                    </p:set>
                                    <p:animEffect transition="in" filter="wipe(down)">
                                      <p:cBhvr>
                                        <p:cTn id="10"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56992"/>
            <a:ext cx="8229600" cy="3240360"/>
          </a:xfrm>
          <a:solidFill>
            <a:schemeClr val="accent5">
              <a:lumMod val="20000"/>
              <a:lumOff val="80000"/>
            </a:schemeClr>
          </a:solidFill>
        </p:spPr>
        <p:txBody>
          <a:bodyPr>
            <a:normAutofit fontScale="77500" lnSpcReduction="20000"/>
          </a:bodyPr>
          <a:lstStyle/>
          <a:p>
            <a:pPr marL="0" indent="0" algn="ctr">
              <a:buNone/>
            </a:pPr>
            <a:r>
              <a:rPr lang="es-CO" dirty="0"/>
              <a:t>No hay palabras que puedan describir la gloria de la escena que se veía dentro del Santuario: las paredes doradas reflejando la luz de los candeleros de oro, los brillantes colores de las cortinas ricamente bordadas con sus relucientes ángeles, la mesa y el altar del incienso refulgentes de oro; y más allá del segundo velo el arca sagrada, con sus querubines místicos, y sobre ella la santa Shekinah, manifestación visible de la presencia de Jehová; pero todo eso era apenas un pálido reflejo de las glorias del Templo de Dios en el cielo, el gran centro de la obra de redención en favor del hombre</a:t>
            </a:r>
            <a:r>
              <a:rPr lang="es-CO" dirty="0" smtClean="0"/>
              <a:t>.</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60648"/>
            <a:ext cx="5040560"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261477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88632"/>
          </a:xfrm>
          <a:solidFill>
            <a:srgbClr val="002060"/>
          </a:solidFill>
        </p:spPr>
        <p:txBody>
          <a:bodyPr>
            <a:normAutofit fontScale="92500" lnSpcReduction="10000"/>
          </a:bodyPr>
          <a:lstStyle/>
          <a:p>
            <a:pPr marL="0" indent="0" algn="ctr">
              <a:buNone/>
            </a:pPr>
            <a:endParaRPr lang="es-CO" dirty="0" smtClean="0"/>
          </a:p>
          <a:p>
            <a:pPr marL="0" indent="0" algn="ctr">
              <a:buNone/>
            </a:pPr>
            <a:r>
              <a:rPr lang="es-CO" dirty="0" smtClean="0">
                <a:solidFill>
                  <a:srgbClr val="FFFF00"/>
                </a:solidFill>
              </a:rPr>
              <a:t>Se </a:t>
            </a:r>
            <a:r>
              <a:rPr lang="es-CO" dirty="0">
                <a:solidFill>
                  <a:srgbClr val="FFFF00"/>
                </a:solidFill>
              </a:rPr>
              <a:t>necesitó alrededor de medio año para construir el tabernáculo. </a:t>
            </a:r>
            <a:endParaRPr lang="es-CO" dirty="0" smtClean="0">
              <a:solidFill>
                <a:srgbClr val="FFFF00"/>
              </a:solidFill>
            </a:endParaRPr>
          </a:p>
          <a:p>
            <a:pPr marL="0" indent="0" algn="ctr">
              <a:buNone/>
            </a:pPr>
            <a:endParaRPr lang="es-CO" dirty="0" smtClean="0">
              <a:solidFill>
                <a:srgbClr val="FFFF00"/>
              </a:solidFill>
            </a:endParaRPr>
          </a:p>
          <a:p>
            <a:pPr marL="0" indent="0" algn="ctr">
              <a:buNone/>
            </a:pPr>
            <a:r>
              <a:rPr lang="es-CO" dirty="0" smtClean="0">
                <a:solidFill>
                  <a:srgbClr val="FFFF00"/>
                </a:solidFill>
              </a:rPr>
              <a:t>Cuando </a:t>
            </a:r>
            <a:r>
              <a:rPr lang="es-CO" dirty="0">
                <a:solidFill>
                  <a:srgbClr val="FFFF00"/>
                </a:solidFill>
              </a:rPr>
              <a:t>se terminó, Moisés examinó toda la obra de los constructores, comparándola con el modelo que se le enseñó en el monte y con las instrucciones que había recibido de Dios. </a:t>
            </a:r>
            <a:endParaRPr lang="es-CO" dirty="0" smtClean="0">
              <a:solidFill>
                <a:srgbClr val="FFFF00"/>
              </a:solidFill>
            </a:endParaRPr>
          </a:p>
          <a:p>
            <a:pPr marL="0" indent="0" algn="ctr">
              <a:buNone/>
            </a:pPr>
            <a:endParaRPr lang="es-CO" dirty="0" smtClean="0">
              <a:solidFill>
                <a:srgbClr val="FFFF00"/>
              </a:solidFill>
            </a:endParaRPr>
          </a:p>
          <a:p>
            <a:pPr marL="0" indent="0" algn="ctr">
              <a:buNone/>
            </a:pPr>
            <a:r>
              <a:rPr lang="es-CO" dirty="0" smtClean="0">
                <a:solidFill>
                  <a:srgbClr val="FFFF00"/>
                </a:solidFill>
              </a:rPr>
              <a:t>“</a:t>
            </a:r>
            <a:r>
              <a:rPr lang="es-CO" dirty="0">
                <a:solidFill>
                  <a:srgbClr val="FFFF00"/>
                </a:solidFill>
              </a:rPr>
              <a:t>Y vio Moisés toda la obra, y he aquí que la habían hecho como Jehová había mandado; y los bendijo”. </a:t>
            </a:r>
            <a:r>
              <a:rPr lang="es-CO" b="1" u="sng" dirty="0">
                <a:solidFill>
                  <a:schemeClr val="bg1"/>
                </a:solidFill>
              </a:rPr>
              <a:t>Éxodo 39:43</a:t>
            </a:r>
            <a:r>
              <a:rPr lang="es-CO" dirty="0">
                <a:solidFill>
                  <a:srgbClr val="FFFF00"/>
                </a:solidFill>
              </a:rPr>
              <a:t>. </a:t>
            </a:r>
          </a:p>
          <a:p>
            <a:endParaRPr lang="es-CO" dirty="0"/>
          </a:p>
        </p:txBody>
      </p:sp>
    </p:spTree>
    <p:extLst>
      <p:ext uri="{BB962C8B-B14F-4D97-AF65-F5344CB8AC3E}">
        <p14:creationId xmlns:p14="http://schemas.microsoft.com/office/powerpoint/2010/main" val="128945409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5194920" cy="2736304"/>
          </a:xfrm>
          <a:solidFill>
            <a:schemeClr val="accent1">
              <a:lumMod val="20000"/>
              <a:lumOff val="80000"/>
            </a:schemeClr>
          </a:solidFill>
        </p:spPr>
        <p:txBody>
          <a:bodyPr>
            <a:normAutofit fontScale="77500" lnSpcReduction="20000"/>
          </a:bodyPr>
          <a:lstStyle/>
          <a:p>
            <a:pPr marL="0" indent="0">
              <a:buNone/>
            </a:pPr>
            <a:r>
              <a:rPr lang="es-CO" dirty="0"/>
              <a:t>Con anhelante interés las multitudes de Israel se agolparon para ver la sagrada estructura. Mientras contemplaban la escena con reverente satisfacción, la columna de nube descendió sobre el Santuario y lo envolvió. “</a:t>
            </a:r>
            <a:r>
              <a:rPr lang="es-CO" dirty="0">
                <a:latin typeface="Agency FB" pitchFamily="34" charset="0"/>
              </a:rPr>
              <a:t>Y la gloria de Jehová llenó el tabernáculo</a:t>
            </a:r>
            <a:r>
              <a:rPr lang="es-CO" dirty="0"/>
              <a:t>” </a:t>
            </a:r>
            <a:r>
              <a:rPr lang="es-CO" u="sng" dirty="0" smtClean="0">
                <a:solidFill>
                  <a:srgbClr val="FF0000"/>
                </a:solidFill>
              </a:rPr>
              <a:t>Éxo. 40:34</a:t>
            </a:r>
            <a:r>
              <a:rPr lang="es-CO" dirty="0" smtClean="0"/>
              <a:t>. </a:t>
            </a:r>
          </a:p>
        </p:txBody>
      </p:sp>
      <p:sp>
        <p:nvSpPr>
          <p:cNvPr id="4" name="3 Rectángulo"/>
          <p:cNvSpPr/>
          <p:nvPr/>
        </p:nvSpPr>
        <p:spPr>
          <a:xfrm>
            <a:off x="467544" y="3717032"/>
            <a:ext cx="8280920" cy="2677656"/>
          </a:xfrm>
          <a:prstGeom prst="rect">
            <a:avLst/>
          </a:prstGeom>
          <a:solidFill>
            <a:schemeClr val="accent1">
              <a:lumMod val="20000"/>
              <a:lumOff val="80000"/>
            </a:schemeClr>
          </a:solidFill>
        </p:spPr>
        <p:txBody>
          <a:bodyPr wrap="square">
            <a:spAutoFit/>
          </a:bodyPr>
          <a:lstStyle/>
          <a:p>
            <a:r>
              <a:rPr lang="es-CO" sz="2400" dirty="0"/>
              <a:t>Hubo una revelación de la majestad divina, y por un momento ni siquiera Moisés pudo entrar. Con profunda emoción, el pueblo contempló la señal de que la obra de sus manos era aceptada. No hubo demostraciones de regocijo en alta voz. Una solemne reverencia se apoderó de todos. Pero la alegría de su corazón se manifestó en lágrimas de gozo, y susurraron fervientes palabras de gratitud porque Dios había condescendido a morar con ellos.</a:t>
            </a:r>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32656"/>
            <a:ext cx="3024336"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317398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496944" cy="2736304"/>
          </a:xfrm>
          <a:solidFill>
            <a:schemeClr val="accent1">
              <a:lumMod val="20000"/>
              <a:lumOff val="80000"/>
            </a:schemeClr>
          </a:solidFill>
        </p:spPr>
        <p:txBody>
          <a:bodyPr>
            <a:noAutofit/>
          </a:bodyPr>
          <a:lstStyle/>
          <a:p>
            <a:pPr marL="0" indent="0">
              <a:buNone/>
            </a:pPr>
            <a:r>
              <a:rPr lang="es-CO" sz="3600" b="1" i="1" dirty="0" smtClean="0">
                <a:solidFill>
                  <a:srgbClr val="FF0000"/>
                </a:solidFill>
              </a:rPr>
              <a:t>2. </a:t>
            </a:r>
            <a:r>
              <a:rPr lang="es-CO" sz="2800" b="1" u="sng" dirty="0" smtClean="0"/>
              <a:t>Los </a:t>
            </a:r>
            <a:r>
              <a:rPr lang="es-CO" sz="2800" b="1" u="sng" dirty="0"/>
              <a:t>sacerdotes y su vestimenta</a:t>
            </a:r>
          </a:p>
          <a:p>
            <a:pPr marL="0" indent="0">
              <a:buNone/>
            </a:pPr>
            <a:r>
              <a:rPr lang="es-CO" sz="2400" dirty="0"/>
              <a:t>En virtud de las instrucciones divinas, se apartó a la tribu de Leví para el servicio del Santuario. </a:t>
            </a:r>
            <a:r>
              <a:rPr lang="es-CO" sz="2400" u="sng" dirty="0"/>
              <a:t>En tiempos anteriores, cada hombre era sacerdote de su propia casa. En los días de Abraham, por derecho de nacimiento, el sacerdocio recaía en el hijo mayor</a:t>
            </a:r>
            <a:r>
              <a:rPr lang="es-CO" sz="2400" dirty="0"/>
              <a:t>. </a:t>
            </a:r>
          </a:p>
        </p:txBody>
      </p:sp>
      <p:sp>
        <p:nvSpPr>
          <p:cNvPr id="2" name="1 Rectángulo"/>
          <p:cNvSpPr/>
          <p:nvPr/>
        </p:nvSpPr>
        <p:spPr>
          <a:xfrm>
            <a:off x="1246895" y="3429000"/>
            <a:ext cx="6336704" cy="3046988"/>
          </a:xfrm>
          <a:prstGeom prst="rect">
            <a:avLst/>
          </a:prstGeom>
          <a:solidFill>
            <a:schemeClr val="accent1">
              <a:lumMod val="20000"/>
              <a:lumOff val="80000"/>
            </a:schemeClr>
          </a:solidFill>
        </p:spPr>
        <p:txBody>
          <a:bodyPr wrap="square">
            <a:spAutoFit/>
          </a:bodyPr>
          <a:lstStyle/>
          <a:p>
            <a:r>
              <a:rPr lang="es-CO" sz="2400" dirty="0"/>
              <a:t>Ahora, en vez del primogénito de todo Israel, el Señor aceptó a la tribu de Leví para la obra del Santuario. Mediante este señalado honor, Dios manifestó su aprobación por la fidelidad de los levitas, tanto por haber adherido a su servicio como por haber ejecutado sus juicios cuando Israel apostató al rendir culto al becerro de oro </a:t>
            </a:r>
            <a:r>
              <a:rPr lang="es-CO" sz="2400" u="sng" dirty="0">
                <a:solidFill>
                  <a:srgbClr val="FF0000"/>
                </a:solidFill>
              </a:rPr>
              <a:t>(ver Éxo.32:25,26). </a:t>
            </a:r>
          </a:p>
        </p:txBody>
      </p:sp>
    </p:spTree>
    <p:extLst>
      <p:ext uri="{BB962C8B-B14F-4D97-AF65-F5344CB8AC3E}">
        <p14:creationId xmlns:p14="http://schemas.microsoft.com/office/powerpoint/2010/main" val="110591288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194920" cy="3024336"/>
          </a:xfrm>
          <a:solidFill>
            <a:schemeClr val="accent1">
              <a:lumMod val="20000"/>
              <a:lumOff val="80000"/>
            </a:schemeClr>
          </a:solidFill>
        </p:spPr>
        <p:txBody>
          <a:bodyPr>
            <a:noAutofit/>
          </a:bodyPr>
          <a:lstStyle/>
          <a:p>
            <a:pPr marL="0" indent="0">
              <a:buNone/>
            </a:pPr>
            <a:r>
              <a:rPr lang="es-CO" dirty="0"/>
              <a:t>No obstante, el sacerdocio se restringió a la familia de Aarón. Aarón y sus hijos fueron los únicos a quienes se les permitía ministrar ante el Señor; </a:t>
            </a:r>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04664"/>
            <a:ext cx="3240360"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403648" y="3933056"/>
            <a:ext cx="5940660" cy="2308324"/>
          </a:xfrm>
          <a:prstGeom prst="rect">
            <a:avLst/>
          </a:prstGeom>
          <a:solidFill>
            <a:schemeClr val="accent1">
              <a:lumMod val="20000"/>
              <a:lumOff val="80000"/>
            </a:schemeClr>
          </a:solidFill>
        </p:spPr>
        <p:txBody>
          <a:bodyPr wrap="square">
            <a:spAutoFit/>
          </a:bodyPr>
          <a:lstStyle/>
          <a:p>
            <a:r>
              <a:rPr lang="es-CO" sz="2400" dirty="0"/>
              <a:t>al resto de la tribu se le encargó el cuidado del tabernáculo y su mobiliario, y para ayudar a los sacerdotes en su ministración, pero no podían ofrecer sacrificios, ni quemar incienso, ni mirar los objetos santos hasta que estuviesen tapados.</a:t>
            </a:r>
          </a:p>
        </p:txBody>
      </p:sp>
    </p:spTree>
    <p:extLst>
      <p:ext uri="{BB962C8B-B14F-4D97-AF65-F5344CB8AC3E}">
        <p14:creationId xmlns:p14="http://schemas.microsoft.com/office/powerpoint/2010/main" val="23179506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Marcador de contenido"/>
          <p:cNvGraphicFramePr>
            <a:graphicFrameLocks noGrp="1"/>
          </p:cNvGraphicFramePr>
          <p:nvPr>
            <p:ph idx="1"/>
            <p:extLst>
              <p:ext uri="{D42A27DB-BD31-4B8C-83A1-F6EECF244321}">
                <p14:modId xmlns:p14="http://schemas.microsoft.com/office/powerpoint/2010/main" val="3027082526"/>
              </p:ext>
            </p:extLst>
          </p:nvPr>
        </p:nvGraphicFramePr>
        <p:xfrm>
          <a:off x="457200" y="404665"/>
          <a:ext cx="5122912" cy="3096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100"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40152" y="620688"/>
            <a:ext cx="2445618" cy="2750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5 Diagrama"/>
          <p:cNvGraphicFramePr/>
          <p:nvPr>
            <p:extLst>
              <p:ext uri="{D42A27DB-BD31-4B8C-83A1-F6EECF244321}">
                <p14:modId xmlns:p14="http://schemas.microsoft.com/office/powerpoint/2010/main" val="3728769204"/>
              </p:ext>
            </p:extLst>
          </p:nvPr>
        </p:nvGraphicFramePr>
        <p:xfrm>
          <a:off x="1979712" y="4005064"/>
          <a:ext cx="6984776" cy="267765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2050"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79512" y="4149080"/>
            <a:ext cx="1872208" cy="23598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844370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2000"/>
                                        <p:tgtEl>
                                          <p:spTgt spid="2050"/>
                                        </p:tgtEl>
                                      </p:cBhvr>
                                    </p:animEffect>
                                    <p:anim calcmode="lin" valueType="num">
                                      <p:cBhvr>
                                        <p:cTn id="13" dur="2000" fill="hold"/>
                                        <p:tgtEl>
                                          <p:spTgt spid="2050"/>
                                        </p:tgtEl>
                                        <p:attrNameLst>
                                          <p:attrName>ppt_w</p:attrName>
                                        </p:attrNameLst>
                                      </p:cBhvr>
                                      <p:tavLst>
                                        <p:tav tm="0" fmla="#ppt_w*sin(2.5*pi*$)">
                                          <p:val>
                                            <p:fltVal val="0"/>
                                          </p:val>
                                        </p:tav>
                                        <p:tav tm="100000">
                                          <p:val>
                                            <p:fltVal val="1"/>
                                          </p:val>
                                        </p:tav>
                                      </p:tavLst>
                                    </p:anim>
                                    <p:anim calcmode="lin" valueType="num">
                                      <p:cBhvr>
                                        <p:cTn id="14" dur="2000" fill="hold"/>
                                        <p:tgtEl>
                                          <p:spTgt spid="205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699792" y="116632"/>
            <a:ext cx="3600400" cy="3024336"/>
          </a:xfrm>
          <a:solidFill>
            <a:schemeClr val="accent3">
              <a:lumMod val="20000"/>
              <a:lumOff val="80000"/>
            </a:schemeClr>
          </a:solidFill>
        </p:spPr>
        <p:txBody>
          <a:bodyPr>
            <a:normAutofit fontScale="92500" lnSpcReduction="20000"/>
          </a:bodyPr>
          <a:lstStyle/>
          <a:p>
            <a:pPr marL="0" indent="0" algn="ctr">
              <a:buNone/>
            </a:pPr>
            <a:r>
              <a:rPr lang="es-CO" dirty="0"/>
              <a:t>Tampoco los sacerdotes debían entrar en el </a:t>
            </a:r>
            <a:r>
              <a:rPr lang="es-CO" dirty="0" smtClean="0"/>
              <a:t>Santuario con </a:t>
            </a:r>
            <a:r>
              <a:rPr lang="es-CO" dirty="0"/>
              <a:t>el calzado puesto. Las partículas de polvo pegadas a él habrían profanado el santo lugar.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7246" y="231552"/>
            <a:ext cx="2376264" cy="2708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971600" y="4104704"/>
            <a:ext cx="7128792" cy="2308324"/>
          </a:xfrm>
          <a:prstGeom prst="rect">
            <a:avLst/>
          </a:prstGeom>
          <a:solidFill>
            <a:schemeClr val="accent3">
              <a:lumMod val="20000"/>
              <a:lumOff val="80000"/>
            </a:schemeClr>
          </a:solidFill>
        </p:spPr>
        <p:txBody>
          <a:bodyPr wrap="square">
            <a:spAutoFit/>
          </a:bodyPr>
          <a:lstStyle/>
          <a:p>
            <a:pPr algn="ctr"/>
            <a:r>
              <a:rPr lang="es-CO" sz="2400" dirty="0"/>
              <a:t>Debían dejar los zapatos en el atrio antes de entrar en el Santuario, y también tenían que lavarse tanto las manos como los pies antes de servir en el tabernáculo o en el altar del holocausto. </a:t>
            </a:r>
            <a:r>
              <a:rPr lang="es-CO" sz="2400" u="sng" dirty="0"/>
              <a:t>En esa forma se enseñaba constantemente que los que quieran acercarse a la presencia de Dios deben apartarse de toda impureza</a:t>
            </a:r>
            <a:r>
              <a:rPr lang="es-CO" sz="2400" dirty="0"/>
              <a:t>.</a:t>
            </a:r>
            <a:endParaRPr lang="es-CO"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31553"/>
            <a:ext cx="2232248" cy="2708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805699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10000"/>
          </a:bodyPr>
          <a:lstStyle/>
          <a:p>
            <a:pPr marL="0" indent="0" algn="ctr">
              <a:buNone/>
            </a:pPr>
            <a:r>
              <a:rPr lang="es-CO" dirty="0"/>
              <a:t>Las vestiduras del sumo sacerdote eran de material costoso y bellísima confección, como convenía a su elevada jerarquía. Además del traje de lino del sacerdote común, llevaba una túnica azul, también tejida de una sola pieza. </a:t>
            </a:r>
            <a:endParaRPr lang="es-CO" dirty="0" smtClean="0"/>
          </a:p>
          <a:p>
            <a:pPr marL="0" indent="0" algn="ctr">
              <a:buNone/>
            </a:pPr>
            <a:endParaRPr lang="es-CO" dirty="0" smtClean="0">
              <a:solidFill>
                <a:srgbClr val="FF0000"/>
              </a:solidFill>
            </a:endParaRPr>
          </a:p>
          <a:p>
            <a:pPr marL="0" indent="0" algn="ctr">
              <a:buNone/>
            </a:pPr>
            <a:r>
              <a:rPr lang="es-CO" dirty="0" smtClean="0">
                <a:solidFill>
                  <a:srgbClr val="FF0000"/>
                </a:solidFill>
              </a:rPr>
              <a:t>El </a:t>
            </a:r>
            <a:r>
              <a:rPr lang="es-CO" dirty="0">
                <a:solidFill>
                  <a:srgbClr val="FF0000"/>
                </a:solidFill>
              </a:rPr>
              <a:t>borde del manto estaba ornamentado con campanas de oro y granadas de color azul, púrpura y escarlata. Sobre esto llevaba el efod, prenda más corta de oro, azul, púrpura, escarlata y blanco, rodeada por una faja de los mismos colores, hermosamente elaborada. </a:t>
            </a:r>
            <a:endParaRPr lang="es-CO" dirty="0" smtClean="0">
              <a:solidFill>
                <a:srgbClr val="FF0000"/>
              </a:solidFill>
            </a:endParaRPr>
          </a:p>
          <a:p>
            <a:pPr marL="0" indent="0" algn="ctr">
              <a:buNone/>
            </a:pPr>
            <a:endParaRPr lang="es-CO" dirty="0" smtClean="0"/>
          </a:p>
          <a:p>
            <a:pPr marL="0" indent="0" algn="ctr">
              <a:buNone/>
            </a:pPr>
            <a:r>
              <a:rPr lang="es-CO" dirty="0" smtClean="0"/>
              <a:t>El </a:t>
            </a:r>
            <a:r>
              <a:rPr lang="es-CO" dirty="0"/>
              <a:t>efod no tenía mangas, y en sus hombreras bordadas con oro tenía engarzadas dos piedras de ónice, que llevaban los nombres de las doce tribus de Israel.</a:t>
            </a:r>
          </a:p>
          <a:p>
            <a:endParaRPr lang="es-CO" dirty="0"/>
          </a:p>
          <a:p>
            <a:endParaRPr lang="es-CO" dirty="0"/>
          </a:p>
        </p:txBody>
      </p:sp>
    </p:spTree>
    <p:extLst>
      <p:ext uri="{BB962C8B-B14F-4D97-AF65-F5344CB8AC3E}">
        <p14:creationId xmlns:p14="http://schemas.microsoft.com/office/powerpoint/2010/main" val="55824948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196752"/>
            <a:ext cx="7128792" cy="4680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7020526"/>
      </p:ext>
    </p:extLst>
  </p:cSld>
  <p:clrMapOvr>
    <a:masterClrMapping/>
  </p:clrMapOvr>
  <p:transition spd="slow">
    <p:wheel spokes="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842992" cy="2520280"/>
          </a:xfrm>
          <a:solidFill>
            <a:schemeClr val="bg2">
              <a:lumMod val="75000"/>
            </a:schemeClr>
          </a:solidFill>
        </p:spPr>
        <p:txBody>
          <a:bodyPr>
            <a:normAutofit fontScale="85000" lnSpcReduction="20000"/>
          </a:bodyPr>
          <a:lstStyle/>
          <a:p>
            <a:pPr marL="0" indent="0">
              <a:buNone/>
            </a:pPr>
            <a:r>
              <a:rPr lang="es-CO" dirty="0"/>
              <a:t>Sobre el efod estaba el racional [o pectoral], la más sagrada de las vestiduras sacerdotales. Era de la misma tela que el efod. De forma cuadrada, medía un palmo [22,5 cm] y colgaba de los hombros mediante un cordón azul prendido en argollas de oro.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88640"/>
            <a:ext cx="2058144" cy="2235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03848" y="3573016"/>
            <a:ext cx="5616624" cy="3046988"/>
          </a:xfrm>
          <a:prstGeom prst="rect">
            <a:avLst/>
          </a:prstGeom>
          <a:solidFill>
            <a:schemeClr val="bg2">
              <a:lumMod val="75000"/>
            </a:schemeClr>
          </a:solidFill>
        </p:spPr>
        <p:txBody>
          <a:bodyPr wrap="square">
            <a:spAutoFit/>
          </a:bodyPr>
          <a:lstStyle/>
          <a:p>
            <a:r>
              <a:rPr lang="es-CO" sz="2400" dirty="0"/>
              <a:t>El ribete estaba formado por una variedad de piedras preciosas, las mismas que forman los doce fundamentos de la ciudad de </a:t>
            </a:r>
            <a:r>
              <a:rPr lang="es-CO" sz="2400" dirty="0" smtClean="0"/>
              <a:t>Dios</a:t>
            </a:r>
            <a:r>
              <a:rPr lang="es-CO" sz="2400" dirty="0"/>
              <a:t> </a:t>
            </a:r>
            <a:r>
              <a:rPr lang="es-CO" sz="2400" b="1" u="sng" dirty="0" smtClean="0">
                <a:solidFill>
                  <a:srgbClr val="FF0000"/>
                </a:solidFill>
              </a:rPr>
              <a:t>(ver Apoc.21: 19,20)</a:t>
            </a:r>
            <a:r>
              <a:rPr lang="es-CO" sz="2400" dirty="0" smtClean="0"/>
              <a:t>. Dentro </a:t>
            </a:r>
            <a:r>
              <a:rPr lang="es-CO" sz="2400" dirty="0"/>
              <a:t>del ribete había doce piedras engarzadas en oro, arregladas en hileras de a cuatro, que, como las de los hombros, tenían grabados los nombres de las tribus. </a:t>
            </a:r>
            <a:r>
              <a:rPr lang="es-CO" sz="2400" dirty="0" smtClean="0"/>
              <a:t> </a:t>
            </a:r>
            <a:endParaRPr lang="es-CO" sz="2400" dirty="0"/>
          </a:p>
        </p:txBody>
      </p:sp>
      <p:sp>
        <p:nvSpPr>
          <p:cNvPr id="2" name="1 Rectángulo"/>
          <p:cNvSpPr/>
          <p:nvPr/>
        </p:nvSpPr>
        <p:spPr>
          <a:xfrm>
            <a:off x="6648400" y="2480945"/>
            <a:ext cx="2286000" cy="923330"/>
          </a:xfrm>
          <a:prstGeom prst="rect">
            <a:avLst/>
          </a:prstGeom>
        </p:spPr>
        <p:txBody>
          <a:bodyPr wrap="square">
            <a:spAutoFit/>
          </a:bodyPr>
          <a:lstStyle/>
          <a:p>
            <a:pPr algn="ctr"/>
            <a:r>
              <a:rPr lang="es-CO" dirty="0"/>
              <a:t>El color </a:t>
            </a:r>
            <a:r>
              <a:rPr lang="es-CO" dirty="0" smtClean="0"/>
              <a:t>azul </a:t>
            </a:r>
            <a:r>
              <a:rPr lang="es-CO" dirty="0"/>
              <a:t>es el trono de </a:t>
            </a:r>
            <a:r>
              <a:rPr lang="es-CO" dirty="0" smtClean="0"/>
              <a:t>Dios</a:t>
            </a:r>
            <a:r>
              <a:rPr lang="es-CO" dirty="0"/>
              <a:t>.</a:t>
            </a:r>
            <a:endParaRPr lang="es-CO" dirty="0" smtClean="0"/>
          </a:p>
          <a:p>
            <a:pPr algn="ctr"/>
            <a:r>
              <a:rPr lang="es-CO" b="1" u="sng" dirty="0" smtClean="0"/>
              <a:t>(</a:t>
            </a:r>
            <a:r>
              <a:rPr lang="es-CO" b="1" u="sng" dirty="0"/>
              <a:t>ver </a:t>
            </a:r>
            <a:r>
              <a:rPr lang="es-CO" b="1" u="sng" dirty="0" smtClean="0"/>
              <a:t>Ex. </a:t>
            </a:r>
            <a:r>
              <a:rPr lang="es-CO" b="1" u="sng" dirty="0"/>
              <a:t>24:10).</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573017"/>
            <a:ext cx="2664296"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791983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wipe(down)">
                                      <p:cBhvr>
                                        <p:cTn id="23" dur="580">
                                          <p:stCondLst>
                                            <p:cond delay="0"/>
                                          </p:stCondLst>
                                        </p:cTn>
                                        <p:tgtEl>
                                          <p:spTgt spid="1026"/>
                                        </p:tgtEl>
                                      </p:cBhvr>
                                    </p:animEffect>
                                    <p:anim calcmode="lin" valueType="num">
                                      <p:cBhvr>
                                        <p:cTn id="24"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6"/>
                                        </p:tgtEl>
                                      </p:cBhvr>
                                      <p:to x="100000" y="60000"/>
                                    </p:animScale>
                                    <p:animScale>
                                      <p:cBhvr>
                                        <p:cTn id="30" dur="166" decel="50000">
                                          <p:stCondLst>
                                            <p:cond delay="676"/>
                                          </p:stCondLst>
                                        </p:cTn>
                                        <p:tgtEl>
                                          <p:spTgt spid="1026"/>
                                        </p:tgtEl>
                                      </p:cBhvr>
                                      <p:to x="100000" y="100000"/>
                                    </p:animScale>
                                    <p:animScale>
                                      <p:cBhvr>
                                        <p:cTn id="31" dur="26">
                                          <p:stCondLst>
                                            <p:cond delay="1312"/>
                                          </p:stCondLst>
                                        </p:cTn>
                                        <p:tgtEl>
                                          <p:spTgt spid="1026"/>
                                        </p:tgtEl>
                                      </p:cBhvr>
                                      <p:to x="100000" y="80000"/>
                                    </p:animScale>
                                    <p:animScale>
                                      <p:cBhvr>
                                        <p:cTn id="32" dur="166" decel="50000">
                                          <p:stCondLst>
                                            <p:cond delay="1338"/>
                                          </p:stCondLst>
                                        </p:cTn>
                                        <p:tgtEl>
                                          <p:spTgt spid="1026"/>
                                        </p:tgtEl>
                                      </p:cBhvr>
                                      <p:to x="100000" y="100000"/>
                                    </p:animScale>
                                    <p:animScale>
                                      <p:cBhvr>
                                        <p:cTn id="33" dur="26">
                                          <p:stCondLst>
                                            <p:cond delay="1642"/>
                                          </p:stCondLst>
                                        </p:cTn>
                                        <p:tgtEl>
                                          <p:spTgt spid="1026"/>
                                        </p:tgtEl>
                                      </p:cBhvr>
                                      <p:to x="100000" y="90000"/>
                                    </p:animScale>
                                    <p:animScale>
                                      <p:cBhvr>
                                        <p:cTn id="34" dur="166" decel="50000">
                                          <p:stCondLst>
                                            <p:cond delay="1668"/>
                                          </p:stCondLst>
                                        </p:cTn>
                                        <p:tgtEl>
                                          <p:spTgt spid="1026"/>
                                        </p:tgtEl>
                                      </p:cBhvr>
                                      <p:to x="100000" y="100000"/>
                                    </p:animScale>
                                    <p:animScale>
                                      <p:cBhvr>
                                        <p:cTn id="35" dur="26">
                                          <p:stCondLst>
                                            <p:cond delay="1808"/>
                                          </p:stCondLst>
                                        </p:cTn>
                                        <p:tgtEl>
                                          <p:spTgt spid="1026"/>
                                        </p:tgtEl>
                                      </p:cBhvr>
                                      <p:to x="100000" y="95000"/>
                                    </p:animScale>
                                    <p:animScale>
                                      <p:cBhvr>
                                        <p:cTn id="36"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74848" y="2843870"/>
            <a:ext cx="5853336" cy="3609466"/>
          </a:xfrm>
          <a:solidFill>
            <a:schemeClr val="accent5">
              <a:lumMod val="20000"/>
              <a:lumOff val="80000"/>
            </a:schemeClr>
          </a:solidFill>
        </p:spPr>
        <p:txBody>
          <a:bodyPr>
            <a:noAutofit/>
          </a:bodyPr>
          <a:lstStyle/>
          <a:p>
            <a:pPr marL="0" indent="0">
              <a:buNone/>
            </a:pPr>
            <a:r>
              <a:rPr lang="es-CO" sz="2800" dirty="0" smtClean="0"/>
              <a:t>Así también Cristo, el gran Sumo Sacerdote, al ofrecer su sangre ante el Padre en favor de los pecadores, lleva sobre el corazón el nombre de toda alma arrepentida y creyente. El salmista dice: “</a:t>
            </a:r>
            <a:r>
              <a:rPr lang="es-CO" sz="2800" b="1" dirty="0" smtClean="0">
                <a:latin typeface="Agency FB" pitchFamily="34" charset="0"/>
              </a:rPr>
              <a:t>Aunque afligido yo y necesitado, Jehová pensará de mí</a:t>
            </a:r>
            <a:r>
              <a:rPr lang="es-CO" sz="2800" dirty="0" smtClean="0"/>
              <a:t>”. </a:t>
            </a:r>
          </a:p>
          <a:p>
            <a:pPr marL="0" indent="0">
              <a:buNone/>
            </a:pPr>
            <a:r>
              <a:rPr lang="es-CO" sz="2800" b="1" u="sng" dirty="0" smtClean="0">
                <a:solidFill>
                  <a:srgbClr val="FF0000"/>
                </a:solidFill>
              </a:rPr>
              <a:t>Salmos 40:17.</a:t>
            </a:r>
          </a:p>
        </p:txBody>
      </p:sp>
      <p:sp>
        <p:nvSpPr>
          <p:cNvPr id="4" name="3 Rectángulo"/>
          <p:cNvSpPr/>
          <p:nvPr/>
        </p:nvSpPr>
        <p:spPr>
          <a:xfrm>
            <a:off x="755576" y="548680"/>
            <a:ext cx="7632848" cy="1815882"/>
          </a:xfrm>
          <a:prstGeom prst="rect">
            <a:avLst/>
          </a:prstGeom>
          <a:solidFill>
            <a:schemeClr val="accent5">
              <a:lumMod val="20000"/>
              <a:lumOff val="80000"/>
            </a:schemeClr>
          </a:solidFill>
        </p:spPr>
        <p:txBody>
          <a:bodyPr wrap="square">
            <a:spAutoFit/>
          </a:bodyPr>
          <a:lstStyle/>
          <a:p>
            <a:r>
              <a:rPr lang="es-CO" sz="2800" dirty="0"/>
              <a:t>Las instrucciones del Señor fueron: “</a:t>
            </a:r>
            <a:r>
              <a:rPr lang="es-CO" sz="2800" b="1" dirty="0">
                <a:latin typeface="Agency FB" pitchFamily="34" charset="0"/>
              </a:rPr>
              <a:t>Y llevará Aarón los nombres de los hijos de Israel en el pectoral del juicio sobre su corazón, cuando entre en el santuario, para memorial delante de Jehová continuamente</a:t>
            </a:r>
            <a:r>
              <a:rPr lang="es-CO" sz="2800" dirty="0"/>
              <a:t>”. </a:t>
            </a:r>
            <a:r>
              <a:rPr lang="es-CO" sz="2800" u="sng" dirty="0">
                <a:solidFill>
                  <a:srgbClr val="FF0000"/>
                </a:solidFill>
              </a:rPr>
              <a:t>Éxodo 28:29</a:t>
            </a:r>
            <a:r>
              <a:rPr lang="es-CO" sz="2800" dirty="0"/>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852936"/>
            <a:ext cx="2664296"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22495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par>
                                <p:cTn id="18" presetID="22" presetClass="entr" presetSubtype="4" fill="hold" nodeType="withEffect">
                                  <p:stCondLst>
                                    <p:cond delay="0"/>
                                  </p:stCondLst>
                                  <p:childTnLst>
                                    <p:set>
                                      <p:cBhvr>
                                        <p:cTn id="19" dur="1" fill="hold">
                                          <p:stCondLst>
                                            <p:cond delay="0"/>
                                          </p:stCondLst>
                                        </p:cTn>
                                        <p:tgtEl>
                                          <p:spTgt spid="2050"/>
                                        </p:tgtEl>
                                        <p:attrNameLst>
                                          <p:attrName>style.visibility</p:attrName>
                                        </p:attrNameLst>
                                      </p:cBhvr>
                                      <p:to>
                                        <p:strVal val="visible"/>
                                      </p:to>
                                    </p:set>
                                    <p:animEffect transition="in" filter="wipe(down)">
                                      <p:cBhvr>
                                        <p:cTn id="20"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842992" cy="2808312"/>
          </a:xfrm>
        </p:spPr>
        <p:txBody>
          <a:bodyPr>
            <a:normAutofit/>
          </a:bodyPr>
          <a:lstStyle/>
          <a:p>
            <a:pPr marL="0" indent="0">
              <a:buNone/>
            </a:pPr>
            <a:r>
              <a:rPr lang="es-CO" sz="4000" b="1" i="1" dirty="0" smtClean="0">
                <a:solidFill>
                  <a:srgbClr val="FF0000"/>
                </a:solidFill>
              </a:rPr>
              <a:t>3. </a:t>
            </a:r>
            <a:r>
              <a:rPr lang="es-CO" b="1" u="sng" dirty="0" smtClean="0"/>
              <a:t>El </a:t>
            </a:r>
            <a:r>
              <a:rPr lang="es-CO" b="1" u="sng" dirty="0"/>
              <a:t>urim y el tumim</a:t>
            </a:r>
          </a:p>
          <a:p>
            <a:pPr marL="0" indent="0">
              <a:buNone/>
            </a:pPr>
            <a:r>
              <a:rPr lang="es-CO" sz="2800" dirty="0"/>
              <a:t>A la derecha y a la izquierda del racional había dos piedras grandes y de mucho brillo. Se llamaban Urim y Tumim. </a:t>
            </a:r>
          </a:p>
          <a:p>
            <a:endParaRPr lang="es-CO" dirty="0"/>
          </a:p>
          <a:p>
            <a:endParaRPr lang="es-CO" dirty="0"/>
          </a:p>
          <a:p>
            <a:endParaRPr lang="es-CO"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764704"/>
            <a:ext cx="2736303"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3451957"/>
            <a:ext cx="7488832" cy="2308324"/>
          </a:xfrm>
          <a:prstGeom prst="rect">
            <a:avLst/>
          </a:prstGeom>
        </p:spPr>
        <p:txBody>
          <a:bodyPr wrap="square">
            <a:spAutoFit/>
          </a:bodyPr>
          <a:lstStyle/>
          <a:p>
            <a:r>
              <a:rPr lang="es-CO" sz="2400" dirty="0"/>
              <a:t>Mediante ellas se revelaba la voluntad de Dios al sumo sacerdote. Cuando se llevaban asuntos ante el Señor para que él los decidiera, si un nimbo iluminaba la piedra de la derecha era señal de aprobación o consentimiento divinos, mientras que sí una nube oscurecía la piedra de la izquierda, era evidencia de negación o desaprobación.</a:t>
            </a:r>
          </a:p>
        </p:txBody>
      </p:sp>
    </p:spTree>
    <p:extLst>
      <p:ext uri="{BB962C8B-B14F-4D97-AF65-F5344CB8AC3E}">
        <p14:creationId xmlns:p14="http://schemas.microsoft.com/office/powerpoint/2010/main" val="117008035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331656"/>
            <a:ext cx="4608512" cy="3168352"/>
          </a:xfrm>
          <a:solidFill>
            <a:schemeClr val="accent4">
              <a:lumMod val="20000"/>
              <a:lumOff val="80000"/>
            </a:schemeClr>
          </a:solidFill>
        </p:spPr>
        <p:txBody>
          <a:bodyPr>
            <a:normAutofit fontScale="92500" lnSpcReduction="10000"/>
          </a:bodyPr>
          <a:lstStyle/>
          <a:p>
            <a:pPr marL="0" indent="0">
              <a:buNone/>
            </a:pPr>
            <a:r>
              <a:rPr lang="es-CO" dirty="0" smtClean="0"/>
              <a:t>La </a:t>
            </a:r>
            <a:r>
              <a:rPr lang="es-CO" dirty="0"/>
              <a:t>mitra del sumo sacerdote consistía en un turbante de lino blanco que tenía una plaquita de oro, sostenida por una cinta azul, con la inscripción: “</a:t>
            </a:r>
            <a:r>
              <a:rPr lang="es-CO" b="1" dirty="0">
                <a:latin typeface="Agency FB" pitchFamily="34" charset="0"/>
              </a:rPr>
              <a:t>Santidad a Jehová</a:t>
            </a:r>
            <a:r>
              <a:rPr lang="es-CO" dirty="0" smtClean="0"/>
              <a:t>”.</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404664"/>
            <a:ext cx="3181325"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11560" y="3933056"/>
            <a:ext cx="7704856" cy="2677656"/>
          </a:xfrm>
          <a:prstGeom prst="rect">
            <a:avLst/>
          </a:prstGeom>
          <a:solidFill>
            <a:schemeClr val="accent4">
              <a:lumMod val="20000"/>
              <a:lumOff val="80000"/>
            </a:schemeClr>
          </a:solidFill>
        </p:spPr>
        <p:txBody>
          <a:bodyPr wrap="square">
            <a:spAutoFit/>
          </a:bodyPr>
          <a:lstStyle/>
          <a:p>
            <a:r>
              <a:rPr lang="es-CO" sz="2800" dirty="0"/>
              <a:t>Todo lo relacionado con la indumentaria y la conducta de los sacerdotes debía de ser tal naturaleza que impresionara al espectador con un sentido de la santidad de Dios, de lo sagrado de su culto y de la pureza que se exigía de quienes se allegaran a su presencia.</a:t>
            </a:r>
          </a:p>
        </p:txBody>
      </p:sp>
    </p:spTree>
    <p:extLst>
      <p:ext uri="{BB962C8B-B14F-4D97-AF65-F5344CB8AC3E}">
        <p14:creationId xmlns:p14="http://schemas.microsoft.com/office/powerpoint/2010/main" val="371715369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10000"/>
          </a:bodyPr>
          <a:lstStyle/>
          <a:p>
            <a:pPr marL="0" indent="0">
              <a:buNone/>
            </a:pPr>
            <a:r>
              <a:rPr lang="es-CO" sz="5200" b="1" i="1" dirty="0" smtClean="0">
                <a:solidFill>
                  <a:srgbClr val="FF0000"/>
                </a:solidFill>
              </a:rPr>
              <a:t>4. </a:t>
            </a:r>
            <a:r>
              <a:rPr lang="es-CO" sz="5100" b="1" u="sng" dirty="0" smtClean="0"/>
              <a:t>El </a:t>
            </a:r>
            <a:r>
              <a:rPr lang="es-CO" sz="5100" b="1" u="sng" dirty="0"/>
              <a:t>servicio del </a:t>
            </a:r>
            <a:r>
              <a:rPr lang="es-CO" sz="5100" b="1" u="sng" dirty="0" smtClean="0"/>
              <a:t>santuario</a:t>
            </a:r>
          </a:p>
          <a:p>
            <a:pPr marL="0" indent="0">
              <a:buNone/>
            </a:pPr>
            <a:r>
              <a:rPr lang="es-CO" dirty="0" smtClean="0"/>
              <a:t>“Una </a:t>
            </a:r>
            <a:r>
              <a:rPr lang="es-CO" dirty="0"/>
              <a:t>vez </a:t>
            </a:r>
            <a:r>
              <a:rPr lang="es-CO" dirty="0" smtClean="0"/>
              <a:t>construido </a:t>
            </a:r>
            <a:r>
              <a:rPr lang="es-CO" dirty="0"/>
              <a:t>el Santuario, Dios se comunicó con Moisés desde la nube de gloria que descendía sobre el propiciatorio, y le dio instrucciones completas acerca del sistema de sacrificios y ofrendas, y las formas de adoración que debían emplearse en el Santuario”. </a:t>
            </a:r>
            <a:r>
              <a:rPr lang="es-CO" b="1" u="sng" dirty="0">
                <a:solidFill>
                  <a:srgbClr val="FF0000"/>
                </a:solidFill>
              </a:rPr>
              <a:t>Historia de los Patriarcas y Profetas, 380</a:t>
            </a:r>
            <a:r>
              <a:rPr lang="es-CO" b="1" u="sng" dirty="0" smtClean="0">
                <a:solidFill>
                  <a:srgbClr val="FF0000"/>
                </a:solidFill>
              </a:rPr>
              <a:t>.</a:t>
            </a:r>
            <a:endParaRPr lang="es-CO" dirty="0"/>
          </a:p>
          <a:p>
            <a:endParaRPr lang="es-CO" dirty="0" smtClean="0"/>
          </a:p>
          <a:p>
            <a:r>
              <a:rPr lang="es-CO" dirty="0" smtClean="0"/>
              <a:t>No </a:t>
            </a:r>
            <a:r>
              <a:rPr lang="es-CO" dirty="0"/>
              <a:t>sólo el Santuario mismo, sino también el ministerio de los sacerdotes, debía servir “</a:t>
            </a:r>
            <a:r>
              <a:rPr lang="es-CO" b="1" dirty="0">
                <a:latin typeface="Agency FB" pitchFamily="34" charset="0"/>
              </a:rPr>
              <a:t>de figura y sombra de las cosas celestiales</a:t>
            </a:r>
            <a:r>
              <a:rPr lang="es-CO" dirty="0"/>
              <a:t>”. </a:t>
            </a:r>
            <a:r>
              <a:rPr lang="es-CO" u="sng" dirty="0">
                <a:solidFill>
                  <a:srgbClr val="FF0000"/>
                </a:solidFill>
              </a:rPr>
              <a:t>Hebreos 8:5</a:t>
            </a:r>
            <a:r>
              <a:rPr lang="es-CO" dirty="0"/>
              <a:t>. Por eso era de suma importancia; y el Señor, por medio de Moisés, dio las más definidas y precisas instrucciones acerca de cada uno de los puntos de este culto simbólico. </a:t>
            </a:r>
          </a:p>
          <a:p>
            <a:endParaRPr lang="es-CO" dirty="0"/>
          </a:p>
        </p:txBody>
      </p:sp>
    </p:spTree>
    <p:extLst>
      <p:ext uri="{BB962C8B-B14F-4D97-AF65-F5344CB8AC3E}">
        <p14:creationId xmlns:p14="http://schemas.microsoft.com/office/powerpoint/2010/main" val="291207989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3178696" cy="4032448"/>
          </a:xfrm>
          <a:solidFill>
            <a:schemeClr val="accent2">
              <a:lumMod val="20000"/>
              <a:lumOff val="80000"/>
            </a:schemeClr>
          </a:solidFill>
        </p:spPr>
        <p:txBody>
          <a:bodyPr>
            <a:normAutofit fontScale="85000" lnSpcReduction="10000"/>
          </a:bodyPr>
          <a:lstStyle/>
          <a:p>
            <a:pPr marL="0" indent="0">
              <a:buNone/>
            </a:pPr>
            <a:r>
              <a:rPr lang="es-CO" dirty="0"/>
              <a:t>El ministerio del Santuario consistía en dos partes: un servicio diario y otro anual. El servicio diario se efectuaba en el altar del holocausto en el atrio del tabernáculo, y en el Lugar Santo;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507156"/>
            <a:ext cx="3241700" cy="2951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507156"/>
            <a:ext cx="1944216" cy="2951163"/>
          </a:xfrm>
          <a:prstGeom prst="rect">
            <a:avLst/>
          </a:prstGeom>
          <a:solidFill>
            <a:srgbClr val="002060"/>
          </a:solidFill>
          <a:ln>
            <a:noFill/>
          </a:ln>
          <a:effectLst/>
          <a:extLst/>
        </p:spPr>
      </p:pic>
      <p:sp>
        <p:nvSpPr>
          <p:cNvPr id="4" name="3 Rectángulo"/>
          <p:cNvSpPr/>
          <p:nvPr/>
        </p:nvSpPr>
        <p:spPr>
          <a:xfrm>
            <a:off x="464024" y="4509120"/>
            <a:ext cx="8212432" cy="1384995"/>
          </a:xfrm>
          <a:prstGeom prst="rect">
            <a:avLst/>
          </a:prstGeom>
          <a:solidFill>
            <a:schemeClr val="accent2">
              <a:lumMod val="20000"/>
              <a:lumOff val="80000"/>
            </a:schemeClr>
          </a:solidFill>
        </p:spPr>
        <p:txBody>
          <a:bodyPr wrap="square">
            <a:spAutoFit/>
          </a:bodyPr>
          <a:lstStyle/>
          <a:p>
            <a:r>
              <a:rPr lang="es-CO" sz="2800" b="1" dirty="0">
                <a:latin typeface="Agency FB" pitchFamily="34" charset="0"/>
              </a:rPr>
              <a:t>mientras que el servicio anual se realizaba en el Lugar Santísimo. Ningún ojo mortal, salvo el del sumo sacerdote, debía mirar el interior del Lugar Santísimo. </a:t>
            </a:r>
          </a:p>
        </p:txBody>
      </p:sp>
      <p:sp>
        <p:nvSpPr>
          <p:cNvPr id="2" name="1 Flecha derecha"/>
          <p:cNvSpPr/>
          <p:nvPr/>
        </p:nvSpPr>
        <p:spPr>
          <a:xfrm>
            <a:off x="3146692" y="2102742"/>
            <a:ext cx="1103120" cy="174129"/>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Flecha derecha"/>
          <p:cNvSpPr/>
          <p:nvPr/>
        </p:nvSpPr>
        <p:spPr>
          <a:xfrm rot="20930026">
            <a:off x="4754331" y="2977739"/>
            <a:ext cx="978408" cy="188675"/>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Flecha abajo"/>
          <p:cNvSpPr/>
          <p:nvPr/>
        </p:nvSpPr>
        <p:spPr>
          <a:xfrm rot="11894400">
            <a:off x="7768960" y="2465283"/>
            <a:ext cx="193669" cy="1917690"/>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5134689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rgbClr val="002060"/>
          </a:solidFill>
        </p:spPr>
        <p:txBody>
          <a:bodyPr>
            <a:normAutofit fontScale="85000" lnSpcReduction="20000"/>
          </a:bodyPr>
          <a:lstStyle/>
          <a:p>
            <a:pPr marL="0" indent="0" algn="ctr">
              <a:buNone/>
            </a:pPr>
            <a:r>
              <a:rPr lang="es-CO" dirty="0" smtClean="0">
                <a:solidFill>
                  <a:schemeClr val="bg1"/>
                </a:solidFill>
              </a:rPr>
              <a:t>Sólo </a:t>
            </a:r>
            <a:r>
              <a:rPr lang="es-CO" dirty="0">
                <a:solidFill>
                  <a:schemeClr val="bg1"/>
                </a:solidFill>
              </a:rPr>
              <a:t>una vez al año, y después de la preparación más solemne y cuidadosa, podía entrar allí el sumo sacerdote. </a:t>
            </a:r>
            <a:endParaRPr lang="es-CO" dirty="0" smtClean="0">
              <a:solidFill>
                <a:schemeClr val="bg1"/>
              </a:solidFill>
            </a:endParaRPr>
          </a:p>
          <a:p>
            <a:pPr marL="0" indent="0" algn="ctr">
              <a:buNone/>
            </a:pPr>
            <a:endParaRPr lang="es-CO" b="1" dirty="0" smtClean="0">
              <a:solidFill>
                <a:srgbClr val="FFFF00"/>
              </a:solidFill>
            </a:endParaRPr>
          </a:p>
          <a:p>
            <a:pPr marL="0" indent="0" algn="ctr">
              <a:buNone/>
            </a:pPr>
            <a:r>
              <a:rPr lang="es-CO" b="1" dirty="0" smtClean="0">
                <a:solidFill>
                  <a:srgbClr val="FFFF00"/>
                </a:solidFill>
              </a:rPr>
              <a:t>Temblando </a:t>
            </a:r>
            <a:r>
              <a:rPr lang="es-CO" b="1" dirty="0">
                <a:solidFill>
                  <a:srgbClr val="FFFF00"/>
                </a:solidFill>
              </a:rPr>
              <a:t>entraba para presentarse ante Dios, y el pueblo en reverente silencio esperaba su regreso, con el corazón elevado en ferviente oración por bendición divina. </a:t>
            </a:r>
            <a:endParaRPr lang="es-CO" b="1" dirty="0" smtClean="0">
              <a:solidFill>
                <a:srgbClr val="FFFF00"/>
              </a:solidFill>
            </a:endParaRPr>
          </a:p>
          <a:p>
            <a:pPr marL="0" indent="0" algn="ctr">
              <a:buNone/>
            </a:pPr>
            <a:r>
              <a:rPr lang="es-CO" b="1" dirty="0" smtClean="0">
                <a:solidFill>
                  <a:srgbClr val="FFFF00"/>
                </a:solidFill>
              </a:rPr>
              <a:t>Ante </a:t>
            </a:r>
            <a:r>
              <a:rPr lang="es-CO" b="1" dirty="0">
                <a:solidFill>
                  <a:srgbClr val="FFFF00"/>
                </a:solidFill>
              </a:rPr>
              <a:t>el propiciatorio, el sumo sacerdote hacía expiación por Israel; y en la nube de gloria, Dios se encontraba con él. </a:t>
            </a:r>
            <a:endParaRPr lang="es-CO" b="1" dirty="0" smtClean="0">
              <a:solidFill>
                <a:srgbClr val="FFFF00"/>
              </a:solidFill>
            </a:endParaRPr>
          </a:p>
          <a:p>
            <a:pPr marL="0" indent="0" algn="ctr">
              <a:buNone/>
            </a:pPr>
            <a:endParaRPr lang="es-CO" dirty="0" smtClean="0">
              <a:solidFill>
                <a:schemeClr val="bg1"/>
              </a:solidFill>
            </a:endParaRPr>
          </a:p>
          <a:p>
            <a:pPr marL="0" indent="0" algn="ctr">
              <a:buNone/>
            </a:pPr>
            <a:r>
              <a:rPr lang="es-CO" dirty="0" smtClean="0">
                <a:solidFill>
                  <a:schemeClr val="bg1"/>
                </a:solidFill>
              </a:rPr>
              <a:t>Si </a:t>
            </a:r>
            <a:r>
              <a:rPr lang="es-CO" dirty="0">
                <a:solidFill>
                  <a:schemeClr val="bg1"/>
                </a:solidFill>
              </a:rPr>
              <a:t>su permanencia en dicho sitio duraba más del tiempo acostumbrado, el pueblo sentía temor de que, a causa de los pecados de ellos o de él mismo, hubiese sido muerto por la gloria del Señor.</a:t>
            </a:r>
          </a:p>
          <a:p>
            <a:endParaRPr lang="es-CO" dirty="0"/>
          </a:p>
        </p:txBody>
      </p:sp>
    </p:spTree>
    <p:extLst>
      <p:ext uri="{BB962C8B-B14F-4D97-AF65-F5344CB8AC3E}">
        <p14:creationId xmlns:p14="http://schemas.microsoft.com/office/powerpoint/2010/main" val="3767595707"/>
      </p:ext>
    </p:extLst>
  </p:cSld>
  <p:clrMapOvr>
    <a:masterClrMapping/>
  </p:clrMapOvr>
  <p:transition spd="slow">
    <p:wheel spokes="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208912" cy="5864006"/>
          </a:xfrm>
          <a:solidFill>
            <a:srgbClr val="002060"/>
          </a:solidFill>
        </p:spPr>
        <p:txBody>
          <a:bodyPr>
            <a:normAutofit fontScale="85000" lnSpcReduction="20000"/>
          </a:bodyPr>
          <a:lstStyle/>
          <a:p>
            <a:pPr marL="0" indent="0" algn="ctr">
              <a:buNone/>
            </a:pPr>
            <a:r>
              <a:rPr lang="es-CO" sz="3400" dirty="0">
                <a:solidFill>
                  <a:schemeClr val="bg1"/>
                </a:solidFill>
              </a:rPr>
              <a:t>El servicio diario consistía en el holocausto matutino y </a:t>
            </a:r>
            <a:r>
              <a:rPr lang="es-CO" sz="3400" dirty="0" smtClean="0">
                <a:solidFill>
                  <a:schemeClr val="bg1"/>
                </a:solidFill>
              </a:rPr>
              <a:t>el vespertino</a:t>
            </a:r>
            <a:r>
              <a:rPr lang="es-CO" sz="3400" dirty="0">
                <a:solidFill>
                  <a:schemeClr val="bg1"/>
                </a:solidFill>
              </a:rPr>
              <a:t>, en el ofrecimiento del incienso en el altar de oro y en los sacrificios especiales por los pecados individuales. Además, había sacrificios para los sábados, las lunas nuevas y las fiestas especiales.</a:t>
            </a:r>
          </a:p>
          <a:p>
            <a:endParaRPr lang="es-CO" sz="3400" dirty="0" smtClean="0">
              <a:solidFill>
                <a:schemeClr val="bg1"/>
              </a:solidFill>
            </a:endParaRPr>
          </a:p>
          <a:p>
            <a:pPr marL="0" indent="0" algn="ctr">
              <a:buNone/>
            </a:pPr>
            <a:r>
              <a:rPr lang="es-CO" sz="3400" b="1" dirty="0" smtClean="0">
                <a:solidFill>
                  <a:srgbClr val="FFFF00"/>
                </a:solidFill>
              </a:rPr>
              <a:t>Cada </a:t>
            </a:r>
            <a:r>
              <a:rPr lang="es-CO" sz="3400" b="1" dirty="0">
                <a:solidFill>
                  <a:srgbClr val="FFFF00"/>
                </a:solidFill>
              </a:rPr>
              <a:t>mañana y cada tarde se ofrecían sobre el altar un cordero de un año, con las oblaciones apropiadas de presentes, para simbolizar la diaria consagración de la nación a Jehová y su constante dependencia de la sangre expiatoria de Cristo. </a:t>
            </a:r>
            <a:endParaRPr lang="es-CO" sz="3400" b="1" dirty="0" smtClean="0">
              <a:solidFill>
                <a:srgbClr val="FFFF00"/>
              </a:solidFill>
            </a:endParaRPr>
          </a:p>
          <a:p>
            <a:pPr marL="0" indent="0" algn="ctr">
              <a:buNone/>
            </a:pPr>
            <a:endParaRPr lang="es-CO" sz="3400" dirty="0">
              <a:solidFill>
                <a:schemeClr val="bg1"/>
              </a:solidFill>
            </a:endParaRPr>
          </a:p>
          <a:p>
            <a:pPr marL="0" indent="0" algn="ctr">
              <a:buNone/>
            </a:pPr>
            <a:r>
              <a:rPr lang="es-CO" sz="3400" dirty="0" smtClean="0">
                <a:solidFill>
                  <a:schemeClr val="bg1"/>
                </a:solidFill>
              </a:rPr>
              <a:t>Dios </a:t>
            </a:r>
            <a:r>
              <a:rPr lang="es-CO" sz="3400" dirty="0">
                <a:solidFill>
                  <a:schemeClr val="bg1"/>
                </a:solidFill>
              </a:rPr>
              <a:t>les indicó expresamente que toda ofrenda presentada para el servicio del Santuario debía ser </a:t>
            </a:r>
            <a:r>
              <a:rPr lang="es-CO" sz="3400" dirty="0" smtClean="0">
                <a:solidFill>
                  <a:schemeClr val="bg1"/>
                </a:solidFill>
              </a:rPr>
              <a:t>“</a:t>
            </a:r>
            <a:r>
              <a:rPr lang="es-CO" sz="3400" dirty="0" smtClean="0">
                <a:solidFill>
                  <a:schemeClr val="bg1"/>
                </a:solidFill>
                <a:latin typeface="Agency FB" pitchFamily="34" charset="0"/>
              </a:rPr>
              <a:t>SIN DEFECTO</a:t>
            </a:r>
            <a:r>
              <a:rPr lang="es-CO" sz="3400" dirty="0" smtClean="0">
                <a:solidFill>
                  <a:schemeClr val="bg1"/>
                </a:solidFill>
              </a:rPr>
              <a:t>”. </a:t>
            </a:r>
            <a:r>
              <a:rPr lang="es-CO" sz="3400" u="sng" dirty="0">
                <a:solidFill>
                  <a:schemeClr val="bg1"/>
                </a:solidFill>
              </a:rPr>
              <a:t>Éxodo 12:5</a:t>
            </a:r>
            <a:r>
              <a:rPr lang="es-CO" sz="3400" dirty="0"/>
              <a:t>. </a:t>
            </a:r>
            <a:endParaRPr lang="es-CO" dirty="0"/>
          </a:p>
        </p:txBody>
      </p:sp>
    </p:spTree>
    <p:extLst>
      <p:ext uri="{BB962C8B-B14F-4D97-AF65-F5344CB8AC3E}">
        <p14:creationId xmlns:p14="http://schemas.microsoft.com/office/powerpoint/2010/main" val="34163160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6563072" cy="3024336"/>
          </a:xfrm>
          <a:solidFill>
            <a:schemeClr val="accent4">
              <a:lumMod val="20000"/>
              <a:lumOff val="80000"/>
            </a:schemeClr>
          </a:solidFill>
        </p:spPr>
        <p:txBody>
          <a:bodyPr>
            <a:normAutofit fontScale="92500" lnSpcReduction="10000"/>
          </a:bodyPr>
          <a:lstStyle/>
          <a:p>
            <a:pPr marL="0" indent="0">
              <a:buNone/>
            </a:pPr>
            <a:r>
              <a:rPr lang="es-CO" dirty="0"/>
              <a:t>Los sacerdotes debían examinar todos los animales que se traían como sacrificio, y rechazar los defectuosos. Sólo una ofrenda “</a:t>
            </a:r>
            <a:r>
              <a:rPr lang="es-CO" u="sng" dirty="0">
                <a:latin typeface="Agency FB" pitchFamily="34" charset="0"/>
              </a:rPr>
              <a:t>sin defecto</a:t>
            </a:r>
            <a:r>
              <a:rPr lang="es-CO" dirty="0"/>
              <a:t>” podía simbolizar la perfecta pureza de Aquel que habría de ofrecerse como “</a:t>
            </a:r>
            <a:r>
              <a:rPr lang="es-CO" dirty="0">
                <a:latin typeface="Agency FB" pitchFamily="34" charset="0"/>
              </a:rPr>
              <a:t>cordero sin mancha y sin contaminación</a:t>
            </a:r>
            <a:r>
              <a:rPr lang="es-CO" dirty="0"/>
              <a:t>”. </a:t>
            </a:r>
            <a:r>
              <a:rPr lang="es-CO" u="sng" dirty="0">
                <a:solidFill>
                  <a:srgbClr val="FF0000"/>
                </a:solidFill>
              </a:rPr>
              <a:t>1 Pedro 1:19</a:t>
            </a:r>
            <a:r>
              <a:rPr lang="es-CO" dirty="0"/>
              <a:t>.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4121" y="692696"/>
            <a:ext cx="1944216"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974121" y="2751311"/>
            <a:ext cx="1944216" cy="461665"/>
          </a:xfrm>
          <a:prstGeom prst="rect">
            <a:avLst/>
          </a:prstGeom>
          <a:solidFill>
            <a:schemeClr val="accent2">
              <a:lumMod val="20000"/>
              <a:lumOff val="80000"/>
            </a:schemeClr>
          </a:solidFill>
        </p:spPr>
        <p:txBody>
          <a:bodyPr wrap="square">
            <a:spAutoFit/>
          </a:bodyPr>
          <a:lstStyle/>
          <a:p>
            <a:r>
              <a:rPr lang="es-CO" sz="2400" b="1" dirty="0" smtClean="0">
                <a:solidFill>
                  <a:srgbClr val="002060"/>
                </a:solidFill>
              </a:rPr>
              <a:t>Ver </a:t>
            </a:r>
            <a:r>
              <a:rPr lang="es-CO" sz="2400" b="1" dirty="0">
                <a:solidFill>
                  <a:srgbClr val="002060"/>
                </a:solidFill>
              </a:rPr>
              <a:t>Heb.4:15</a:t>
            </a:r>
            <a:r>
              <a:rPr lang="es-CO" sz="2000" b="1" dirty="0" smtClean="0">
                <a:solidFill>
                  <a:srgbClr val="002060"/>
                </a:solidFill>
              </a:rPr>
              <a:t>.</a:t>
            </a:r>
            <a:endParaRPr lang="es-CO" sz="2000" b="1" dirty="0">
              <a:solidFill>
                <a:srgbClr val="002060"/>
              </a:solidFill>
            </a:endParaRPr>
          </a:p>
        </p:txBody>
      </p:sp>
      <p:sp>
        <p:nvSpPr>
          <p:cNvPr id="5" name="4 Rectángulo"/>
          <p:cNvSpPr/>
          <p:nvPr/>
        </p:nvSpPr>
        <p:spPr>
          <a:xfrm>
            <a:off x="539552" y="3933056"/>
            <a:ext cx="8208912" cy="2677656"/>
          </a:xfrm>
          <a:prstGeom prst="rect">
            <a:avLst/>
          </a:prstGeom>
          <a:solidFill>
            <a:schemeClr val="accent4">
              <a:lumMod val="20000"/>
              <a:lumOff val="80000"/>
            </a:schemeClr>
          </a:solidFill>
        </p:spPr>
        <p:txBody>
          <a:bodyPr wrap="square">
            <a:spAutoFit/>
          </a:bodyPr>
          <a:lstStyle/>
          <a:p>
            <a:r>
              <a:rPr lang="es-CO" sz="2800" dirty="0"/>
              <a:t>El apóstol Pablo señala estos sacrificios como una ilustración de lo que los seguidores de Cristo han de llegar a ser. Dice: “</a:t>
            </a:r>
            <a:r>
              <a:rPr lang="es-CO" sz="2800" b="1" dirty="0">
                <a:latin typeface="Agency FB" pitchFamily="34" charset="0"/>
              </a:rPr>
              <a:t>Así que, hermanos, os ruego por las misericordias de Dios que presentéis vuestros cuerpos en sacrificio vivo, santo, agradable a Dios, que es vuestro culto racional</a:t>
            </a:r>
            <a:r>
              <a:rPr lang="es-CO" sz="2800" dirty="0"/>
              <a:t>”. </a:t>
            </a:r>
            <a:r>
              <a:rPr lang="es-CO" sz="2800" u="sng" dirty="0">
                <a:solidFill>
                  <a:srgbClr val="FF0000"/>
                </a:solidFill>
              </a:rPr>
              <a:t>Romanos 12:1</a:t>
            </a:r>
            <a:r>
              <a:rPr lang="es-CO" sz="2800" dirty="0"/>
              <a:t>. </a:t>
            </a:r>
          </a:p>
        </p:txBody>
      </p:sp>
    </p:spTree>
    <p:extLst>
      <p:ext uri="{BB962C8B-B14F-4D97-AF65-F5344CB8AC3E}">
        <p14:creationId xmlns:p14="http://schemas.microsoft.com/office/powerpoint/2010/main" val="40639867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97152"/>
            <a:ext cx="8229600" cy="1656184"/>
          </a:xfrm>
          <a:solidFill>
            <a:schemeClr val="accent4">
              <a:lumMod val="20000"/>
              <a:lumOff val="80000"/>
            </a:schemeClr>
          </a:solidFill>
        </p:spPr>
        <p:txBody>
          <a:bodyPr>
            <a:normAutofit/>
          </a:bodyPr>
          <a:lstStyle/>
          <a:p>
            <a:pPr marL="0" indent="0" algn="ctr">
              <a:buNone/>
            </a:pPr>
            <a:r>
              <a:rPr lang="es-CO" sz="2400" dirty="0" smtClean="0"/>
              <a:t>Los </a:t>
            </a:r>
            <a:r>
              <a:rPr lang="es-CO" sz="2400" dirty="0"/>
              <a:t>que le aman de todo corazón, desearán darle el mejor servicio de su vida, y constantemente tratarán de poner todas las facultades de su ser en perfecta armonía con las leyes que nos habilitan para hacer la voluntad de Dios. </a:t>
            </a:r>
          </a:p>
        </p:txBody>
      </p:sp>
      <p:sp>
        <p:nvSpPr>
          <p:cNvPr id="4" name="3 Rectángulo"/>
          <p:cNvSpPr/>
          <p:nvPr/>
        </p:nvSpPr>
        <p:spPr>
          <a:xfrm>
            <a:off x="683568" y="476672"/>
            <a:ext cx="7776864" cy="1815882"/>
          </a:xfrm>
          <a:prstGeom prst="rect">
            <a:avLst/>
          </a:prstGeom>
          <a:solidFill>
            <a:schemeClr val="accent4">
              <a:lumMod val="20000"/>
              <a:lumOff val="80000"/>
            </a:schemeClr>
          </a:solidFill>
        </p:spPr>
        <p:txBody>
          <a:bodyPr wrap="square">
            <a:spAutoFit/>
          </a:bodyPr>
          <a:lstStyle/>
          <a:p>
            <a:pPr algn="ctr"/>
            <a:r>
              <a:rPr lang="es-CO" sz="2800" dirty="0"/>
              <a:t>Hemos de entregarnos al servicio de Dios, y debiéramos tratar de hacer esa ofrenda tan perfecta como sea posible. Dios no quedará satisfecho sino con lo mejor que podamos ofrecerle. </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492896"/>
            <a:ext cx="2069579" cy="2112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2492896"/>
            <a:ext cx="1728192" cy="2112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70812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2051"/>
                                        </p:tgtEl>
                                        <p:attrNameLst>
                                          <p:attrName>style.visibility</p:attrName>
                                        </p:attrNameLst>
                                      </p:cBhvr>
                                      <p:to>
                                        <p:strVal val="visible"/>
                                      </p:to>
                                    </p:set>
                                    <p:anim calcmode="lin" valueType="num">
                                      <p:cBhvr>
                                        <p:cTn id="19" dur="500" fill="hold"/>
                                        <p:tgtEl>
                                          <p:spTgt spid="2051"/>
                                        </p:tgtEl>
                                        <p:attrNameLst>
                                          <p:attrName>ppt_w</p:attrName>
                                        </p:attrNameLst>
                                      </p:cBhvr>
                                      <p:tavLst>
                                        <p:tav tm="0">
                                          <p:val>
                                            <p:fltVal val="0"/>
                                          </p:val>
                                        </p:tav>
                                        <p:tav tm="100000">
                                          <p:val>
                                            <p:strVal val="#ppt_w"/>
                                          </p:val>
                                        </p:tav>
                                      </p:tavLst>
                                    </p:anim>
                                    <p:anim calcmode="lin" valueType="num">
                                      <p:cBhvr>
                                        <p:cTn id="20" dur="500" fill="hold"/>
                                        <p:tgtEl>
                                          <p:spTgt spid="2051"/>
                                        </p:tgtEl>
                                        <p:attrNameLst>
                                          <p:attrName>ppt_h</p:attrName>
                                        </p:attrNameLst>
                                      </p:cBhvr>
                                      <p:tavLst>
                                        <p:tav tm="0">
                                          <p:val>
                                            <p:fltVal val="0"/>
                                          </p:val>
                                        </p:tav>
                                        <p:tav tm="100000">
                                          <p:val>
                                            <p:strVal val="#ppt_h"/>
                                          </p:val>
                                        </p:tav>
                                      </p:tavLst>
                                    </p:anim>
                                    <p:animEffect transition="in" filter="fade">
                                      <p:cBhvr>
                                        <p:cTn id="21" dur="500"/>
                                        <p:tgtEl>
                                          <p:spTgt spid="2051"/>
                                        </p:tgtEl>
                                      </p:cBhvr>
                                    </p:animEffect>
                                  </p:childTnLst>
                                </p:cTn>
                              </p:par>
                              <p:par>
                                <p:cTn id="22" presetID="53" presetClass="entr" presetSubtype="16" fill="hold" nodeType="withEffect">
                                  <p:stCondLst>
                                    <p:cond delay="0"/>
                                  </p:stCondLst>
                                  <p:childTnLst>
                                    <p:set>
                                      <p:cBhvr>
                                        <p:cTn id="23" dur="1" fill="hold">
                                          <p:stCondLst>
                                            <p:cond delay="0"/>
                                          </p:stCondLst>
                                        </p:cTn>
                                        <p:tgtEl>
                                          <p:spTgt spid="2052"/>
                                        </p:tgtEl>
                                        <p:attrNameLst>
                                          <p:attrName>style.visibility</p:attrName>
                                        </p:attrNameLst>
                                      </p:cBhvr>
                                      <p:to>
                                        <p:strVal val="visible"/>
                                      </p:to>
                                    </p:set>
                                    <p:anim calcmode="lin" valueType="num">
                                      <p:cBhvr>
                                        <p:cTn id="24" dur="500" fill="hold"/>
                                        <p:tgtEl>
                                          <p:spTgt spid="2052"/>
                                        </p:tgtEl>
                                        <p:attrNameLst>
                                          <p:attrName>ppt_w</p:attrName>
                                        </p:attrNameLst>
                                      </p:cBhvr>
                                      <p:tavLst>
                                        <p:tav tm="0">
                                          <p:val>
                                            <p:fltVal val="0"/>
                                          </p:val>
                                        </p:tav>
                                        <p:tav tm="100000">
                                          <p:val>
                                            <p:strVal val="#ppt_w"/>
                                          </p:val>
                                        </p:tav>
                                      </p:tavLst>
                                    </p:anim>
                                    <p:anim calcmode="lin" valueType="num">
                                      <p:cBhvr>
                                        <p:cTn id="25" dur="500" fill="hold"/>
                                        <p:tgtEl>
                                          <p:spTgt spid="2052"/>
                                        </p:tgtEl>
                                        <p:attrNameLst>
                                          <p:attrName>ppt_h</p:attrName>
                                        </p:attrNameLst>
                                      </p:cBhvr>
                                      <p:tavLst>
                                        <p:tav tm="0">
                                          <p:val>
                                            <p:fltVal val="0"/>
                                          </p:val>
                                        </p:tav>
                                        <p:tav tm="100000">
                                          <p:val>
                                            <p:strVal val="#ppt_h"/>
                                          </p:val>
                                        </p:tav>
                                      </p:tavLst>
                                    </p:anim>
                                    <p:animEffect transition="in" filter="fade">
                                      <p:cBhvr>
                                        <p:cTn id="26"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FEFD1"/>
              </a:gs>
              <a:gs pos="64999">
                <a:srgbClr val="F0EBD5"/>
              </a:gs>
              <a:gs pos="100000">
                <a:srgbClr val="D1C39F"/>
              </a:gs>
            </a:gsLst>
            <a:lin ang="5400000" scaled="0"/>
          </a:gradFill>
        </p:spPr>
        <p:txBody>
          <a:bodyPr>
            <a:noAutofit/>
          </a:bodyPr>
          <a:lstStyle/>
          <a:p>
            <a:pPr marL="0" indent="0" algn="ctr">
              <a:buNone/>
            </a:pPr>
            <a:r>
              <a:rPr lang="es-CO" sz="2400" dirty="0"/>
              <a:t>Al presentar la ofrenda del incienso, el sacerdote se acercaba más directamente a la presencia de Dios que en ningún otro acto de los servicios diarios. </a:t>
            </a:r>
            <a:r>
              <a:rPr lang="es-CO" sz="2400" u="sng" dirty="0" smtClean="0">
                <a:solidFill>
                  <a:srgbClr val="FF0000"/>
                </a:solidFill>
              </a:rPr>
              <a:t>(ver Sal.141:2; Apoc.5:8)</a:t>
            </a:r>
            <a:r>
              <a:rPr lang="es-CO" sz="2400" dirty="0" smtClean="0">
                <a:solidFill>
                  <a:srgbClr val="FF0000"/>
                </a:solidFill>
              </a:rPr>
              <a:t>. </a:t>
            </a:r>
            <a:r>
              <a:rPr lang="es-CO" sz="2400" dirty="0" smtClean="0"/>
              <a:t>Como </a:t>
            </a:r>
            <a:r>
              <a:rPr lang="es-CO" sz="2400" dirty="0"/>
              <a:t>el velo interior del Santuario no llegaba hasta el techo del edificio, la gloria de Dios, que se manifestaba sobre el propiciatorio, era parcialmente visible desde el Lugar Santo. </a:t>
            </a:r>
            <a:endParaRPr lang="es-CO" sz="2400" dirty="0" smtClean="0"/>
          </a:p>
          <a:p>
            <a:pPr marL="0" indent="0" algn="ctr">
              <a:buNone/>
            </a:pPr>
            <a:endParaRPr lang="es-CO" sz="2400" dirty="0" smtClean="0"/>
          </a:p>
          <a:p>
            <a:pPr marL="0" indent="0" algn="ctr">
              <a:buNone/>
            </a:pPr>
            <a:endParaRPr lang="es-CO" sz="2400" dirty="0"/>
          </a:p>
          <a:p>
            <a:pPr marL="0" indent="0" algn="ctr">
              <a:buNone/>
            </a:pPr>
            <a:endParaRPr lang="es-CO" sz="2400" dirty="0" smtClean="0"/>
          </a:p>
          <a:p>
            <a:pPr marL="0" indent="0" algn="ctr">
              <a:buNone/>
            </a:pPr>
            <a:endParaRPr lang="es-CO" sz="2400" dirty="0"/>
          </a:p>
          <a:p>
            <a:pPr marL="0" indent="0" algn="ctr">
              <a:buNone/>
            </a:pPr>
            <a:r>
              <a:rPr lang="es-CO" sz="2400" dirty="0" smtClean="0"/>
              <a:t>Cuando </a:t>
            </a:r>
            <a:r>
              <a:rPr lang="es-CO" sz="2400" dirty="0"/>
              <a:t>el sacerdote ofrecía incienso ante el Señor, miraba hacia el arca; y mientras ascendía la nube de incienso, la gloria divina descendía sobre el propiciatorio y henchía el Lugar Santísimo, y a menudo llenaba tanto las dos divisiones del Santuario, que el sacerdote se veía obligado a retirarse hasta la puerta del tabernáculo.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2636912"/>
            <a:ext cx="4536504"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657248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673886"/>
            <a:ext cx="3240360" cy="2952328"/>
          </a:xfrm>
        </p:spPr>
        <p:txBody>
          <a:bodyPr>
            <a:normAutofit fontScale="92500"/>
          </a:bodyPr>
          <a:lstStyle/>
          <a:p>
            <a:pPr marL="0" indent="0">
              <a:buNone/>
            </a:pPr>
            <a:r>
              <a:rPr lang="es-CO" dirty="0"/>
              <a:t>Así como en ese servicio simbólico el sacerdote miraba por medio de la </a:t>
            </a:r>
            <a:r>
              <a:rPr lang="es-CO" b="1" u="sng" dirty="0"/>
              <a:t>fe</a:t>
            </a:r>
            <a:r>
              <a:rPr lang="es-CO" dirty="0"/>
              <a:t> el propiciatorio que no podía ver,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32656"/>
            <a:ext cx="3180556"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11560" y="4293096"/>
            <a:ext cx="7344816" cy="2246769"/>
          </a:xfrm>
          <a:prstGeom prst="rect">
            <a:avLst/>
          </a:prstGeom>
        </p:spPr>
        <p:txBody>
          <a:bodyPr wrap="square">
            <a:spAutoFit/>
          </a:bodyPr>
          <a:lstStyle/>
          <a:p>
            <a:r>
              <a:rPr lang="es-CO" sz="2800" dirty="0"/>
              <a:t>así ahora el pueblo de Dios ha de dirigir sus oraciones a Cristo, su gran Sumo Sacerdote, quien, invisible para el ojo humano, está intercediendo en su favor en el Santuario celestial.</a:t>
            </a:r>
          </a:p>
        </p:txBody>
      </p:sp>
      <p:sp>
        <p:nvSpPr>
          <p:cNvPr id="7" name="6 Flecha izquierda"/>
          <p:cNvSpPr/>
          <p:nvPr/>
        </p:nvSpPr>
        <p:spPr>
          <a:xfrm>
            <a:off x="7452320" y="2708920"/>
            <a:ext cx="1584176" cy="1872208"/>
          </a:xfrm>
          <a:prstGeom prst="lef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600" b="1" dirty="0" smtClean="0"/>
              <a:t>Las oraciones ascienden al trono  </a:t>
            </a:r>
            <a:endParaRPr lang="es-CO" sz="1600" b="1" dirty="0"/>
          </a:p>
        </p:txBody>
      </p:sp>
    </p:spTree>
    <p:extLst>
      <p:ext uri="{BB962C8B-B14F-4D97-AF65-F5344CB8AC3E}">
        <p14:creationId xmlns:p14="http://schemas.microsoft.com/office/powerpoint/2010/main" val="340835937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85000" lnSpcReduction="10000"/>
          </a:bodyPr>
          <a:lstStyle/>
          <a:p>
            <a:pPr marL="0" indent="0" algn="ctr">
              <a:buNone/>
            </a:pPr>
            <a:r>
              <a:rPr lang="es-CO" dirty="0"/>
              <a:t>El incienso, que ascendía con las oraciones de Israel, representaba los méritos y la intercesión de Cristo, su perfecta justicia, la cual por medio de la fe es acreditada a su pueblo, y es lo único que puede hacer el culto de los seres humanos aceptable a Dios. </a:t>
            </a:r>
            <a:endParaRPr lang="es-CO" dirty="0" smtClean="0"/>
          </a:p>
          <a:p>
            <a:pPr marL="0" indent="0" algn="ctr">
              <a:buNone/>
            </a:pPr>
            <a:endParaRPr lang="es-CO" dirty="0" smtClean="0">
              <a:solidFill>
                <a:srgbClr val="FF0000"/>
              </a:solidFill>
            </a:endParaRPr>
          </a:p>
          <a:p>
            <a:pPr marL="0" indent="0" algn="ctr">
              <a:buNone/>
            </a:pPr>
            <a:r>
              <a:rPr lang="es-CO" dirty="0" smtClean="0">
                <a:solidFill>
                  <a:srgbClr val="FF0000"/>
                </a:solidFill>
              </a:rPr>
              <a:t>Delante </a:t>
            </a:r>
            <a:r>
              <a:rPr lang="es-CO" dirty="0">
                <a:solidFill>
                  <a:srgbClr val="FF0000"/>
                </a:solidFill>
              </a:rPr>
              <a:t>del velo del Lugar Santísimo había un altar de intercesión perpetua; y delante del Lugar Santo, un altar de expiación continua. </a:t>
            </a:r>
            <a:endParaRPr lang="es-CO" dirty="0" smtClean="0">
              <a:solidFill>
                <a:srgbClr val="FF0000"/>
              </a:solidFill>
            </a:endParaRPr>
          </a:p>
          <a:p>
            <a:pPr marL="0" indent="0" algn="ctr">
              <a:buNone/>
            </a:pPr>
            <a:endParaRPr lang="es-CO" dirty="0" smtClean="0"/>
          </a:p>
          <a:p>
            <a:pPr marL="0" indent="0" algn="ctr">
              <a:buNone/>
            </a:pPr>
            <a:r>
              <a:rPr lang="es-CO" dirty="0" smtClean="0"/>
              <a:t>Había </a:t>
            </a:r>
            <a:r>
              <a:rPr lang="es-CO" dirty="0"/>
              <a:t>que acercarse a Dios mediante la sangre y el incienso, símbolos que señalaban al gran Mediador, a través de quien los pecadores pueden acercarse a Jehová, y a través de quien únicamente puede otorgarse misericordia y salvación al alma arrepentida y creyente.</a:t>
            </a:r>
          </a:p>
          <a:p>
            <a:endParaRPr lang="es-CO" dirty="0"/>
          </a:p>
        </p:txBody>
      </p:sp>
    </p:spTree>
    <p:extLst>
      <p:ext uri="{BB962C8B-B14F-4D97-AF65-F5344CB8AC3E}">
        <p14:creationId xmlns:p14="http://schemas.microsoft.com/office/powerpoint/2010/main" val="364465099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436096" y="188639"/>
            <a:ext cx="3538736" cy="1368153"/>
          </a:xfrm>
          <a:solidFill>
            <a:schemeClr val="accent6">
              <a:lumMod val="60000"/>
              <a:lumOff val="40000"/>
            </a:schemeClr>
          </a:solidFill>
        </p:spPr>
        <p:txBody>
          <a:bodyPr>
            <a:normAutofit fontScale="90000"/>
          </a:bodyPr>
          <a:lstStyle/>
          <a:p>
            <a:r>
              <a:rPr lang="es-CO" sz="2700" dirty="0"/>
              <a:t>Delante del velo del Lugar Santísimo había un altar de intercesión perpetua; </a:t>
            </a:r>
            <a:r>
              <a:rPr lang="es-CO" sz="2700" dirty="0" smtClean="0"/>
              <a:t>continua.</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9" y="1772816"/>
            <a:ext cx="3240359"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9" y="4509120"/>
            <a:ext cx="3240359"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1772816"/>
            <a:ext cx="3456384"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36096" y="4509120"/>
            <a:ext cx="3456384"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323529" y="260648"/>
            <a:ext cx="3240360" cy="1200329"/>
          </a:xfrm>
          <a:prstGeom prst="rect">
            <a:avLst/>
          </a:prstGeom>
          <a:solidFill>
            <a:schemeClr val="accent6">
              <a:lumMod val="60000"/>
              <a:lumOff val="40000"/>
            </a:schemeClr>
          </a:solidFill>
        </p:spPr>
        <p:txBody>
          <a:bodyPr wrap="square">
            <a:spAutoFit/>
          </a:bodyPr>
          <a:lstStyle/>
          <a:p>
            <a:pPr algn="ctr"/>
            <a:r>
              <a:rPr lang="es-CO" sz="2400" b="1" dirty="0"/>
              <a:t>D</a:t>
            </a:r>
            <a:r>
              <a:rPr lang="es-CO" sz="2400" b="1" dirty="0" smtClean="0"/>
              <a:t>elante </a:t>
            </a:r>
            <a:r>
              <a:rPr lang="es-CO" sz="2400" b="1" dirty="0"/>
              <a:t>del </a:t>
            </a:r>
            <a:r>
              <a:rPr lang="es-CO" sz="2400" b="1" dirty="0" smtClean="0"/>
              <a:t>velo del Lugar Santo había un </a:t>
            </a:r>
            <a:r>
              <a:rPr lang="es-CO" sz="2400" b="1" dirty="0"/>
              <a:t>altar de </a:t>
            </a:r>
            <a:r>
              <a:rPr lang="es-CO" sz="2400" b="1" dirty="0" smtClean="0"/>
              <a:t>expiación. </a:t>
            </a:r>
            <a:endParaRPr lang="es-CO" sz="2400" b="1" dirty="0"/>
          </a:p>
        </p:txBody>
      </p:sp>
    </p:spTree>
    <p:extLst>
      <p:ext uri="{BB962C8B-B14F-4D97-AF65-F5344CB8AC3E}">
        <p14:creationId xmlns:p14="http://schemas.microsoft.com/office/powerpoint/2010/main" val="398126577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p:cTn id="13" dur="1000" fill="hold"/>
                                        <p:tgtEl>
                                          <p:spTgt spid="2052"/>
                                        </p:tgtEl>
                                        <p:attrNameLst>
                                          <p:attrName>ppt_w</p:attrName>
                                        </p:attrNameLst>
                                      </p:cBhvr>
                                      <p:tavLst>
                                        <p:tav tm="0">
                                          <p:val>
                                            <p:fltVal val="0"/>
                                          </p:val>
                                        </p:tav>
                                        <p:tav tm="100000">
                                          <p:val>
                                            <p:strVal val="#ppt_w"/>
                                          </p:val>
                                        </p:tav>
                                      </p:tavLst>
                                    </p:anim>
                                    <p:anim calcmode="lin" valueType="num">
                                      <p:cBhvr>
                                        <p:cTn id="14" dur="1000" fill="hold"/>
                                        <p:tgtEl>
                                          <p:spTgt spid="2052"/>
                                        </p:tgtEl>
                                        <p:attrNameLst>
                                          <p:attrName>ppt_h</p:attrName>
                                        </p:attrNameLst>
                                      </p:cBhvr>
                                      <p:tavLst>
                                        <p:tav tm="0">
                                          <p:val>
                                            <p:fltVal val="0"/>
                                          </p:val>
                                        </p:tav>
                                        <p:tav tm="100000">
                                          <p:val>
                                            <p:strVal val="#ppt_h"/>
                                          </p:val>
                                        </p:tav>
                                      </p:tavLst>
                                    </p:anim>
                                    <p:anim calcmode="lin" valueType="num">
                                      <p:cBhvr>
                                        <p:cTn id="15" dur="1000" fill="hold"/>
                                        <p:tgtEl>
                                          <p:spTgt spid="2052"/>
                                        </p:tgtEl>
                                        <p:attrNameLst>
                                          <p:attrName>style.rotation</p:attrName>
                                        </p:attrNameLst>
                                      </p:cBhvr>
                                      <p:tavLst>
                                        <p:tav tm="0">
                                          <p:val>
                                            <p:fltVal val="90"/>
                                          </p:val>
                                        </p:tav>
                                        <p:tav tm="100000">
                                          <p:val>
                                            <p:fltVal val="0"/>
                                          </p:val>
                                        </p:tav>
                                      </p:tavLst>
                                    </p:anim>
                                    <p:animEffect transition="in" filter="fade">
                                      <p:cBhvr>
                                        <p:cTn id="16" dur="1000"/>
                                        <p:tgtEl>
                                          <p:spTgt spid="2052"/>
                                        </p:tgtEl>
                                      </p:cBhvr>
                                    </p:animEffect>
                                  </p:childTnLst>
                                </p:cTn>
                              </p:par>
                              <p:par>
                                <p:cTn id="17" presetID="31" presetClass="entr" presetSubtype="0" fill="hold" nodeType="withEffect">
                                  <p:stCondLst>
                                    <p:cond delay="0"/>
                                  </p:stCondLst>
                                  <p:childTnLst>
                                    <p:set>
                                      <p:cBhvr>
                                        <p:cTn id="18" dur="1" fill="hold">
                                          <p:stCondLst>
                                            <p:cond delay="0"/>
                                          </p:stCondLst>
                                        </p:cTn>
                                        <p:tgtEl>
                                          <p:spTgt spid="2053"/>
                                        </p:tgtEl>
                                        <p:attrNameLst>
                                          <p:attrName>style.visibility</p:attrName>
                                        </p:attrNameLst>
                                      </p:cBhvr>
                                      <p:to>
                                        <p:strVal val="visible"/>
                                      </p:to>
                                    </p:set>
                                    <p:anim calcmode="lin" valueType="num">
                                      <p:cBhvr>
                                        <p:cTn id="19" dur="1000" fill="hold"/>
                                        <p:tgtEl>
                                          <p:spTgt spid="2053"/>
                                        </p:tgtEl>
                                        <p:attrNameLst>
                                          <p:attrName>ppt_w</p:attrName>
                                        </p:attrNameLst>
                                      </p:cBhvr>
                                      <p:tavLst>
                                        <p:tav tm="0">
                                          <p:val>
                                            <p:fltVal val="0"/>
                                          </p:val>
                                        </p:tav>
                                        <p:tav tm="100000">
                                          <p:val>
                                            <p:strVal val="#ppt_w"/>
                                          </p:val>
                                        </p:tav>
                                      </p:tavLst>
                                    </p:anim>
                                    <p:anim calcmode="lin" valueType="num">
                                      <p:cBhvr>
                                        <p:cTn id="20" dur="1000" fill="hold"/>
                                        <p:tgtEl>
                                          <p:spTgt spid="2053"/>
                                        </p:tgtEl>
                                        <p:attrNameLst>
                                          <p:attrName>ppt_h</p:attrName>
                                        </p:attrNameLst>
                                      </p:cBhvr>
                                      <p:tavLst>
                                        <p:tav tm="0">
                                          <p:val>
                                            <p:fltVal val="0"/>
                                          </p:val>
                                        </p:tav>
                                        <p:tav tm="100000">
                                          <p:val>
                                            <p:strVal val="#ppt_h"/>
                                          </p:val>
                                        </p:tav>
                                      </p:tavLst>
                                    </p:anim>
                                    <p:anim calcmode="lin" valueType="num">
                                      <p:cBhvr>
                                        <p:cTn id="21" dur="1000" fill="hold"/>
                                        <p:tgtEl>
                                          <p:spTgt spid="2053"/>
                                        </p:tgtEl>
                                        <p:attrNameLst>
                                          <p:attrName>style.rotation</p:attrName>
                                        </p:attrNameLst>
                                      </p:cBhvr>
                                      <p:tavLst>
                                        <p:tav tm="0">
                                          <p:val>
                                            <p:fltVal val="90"/>
                                          </p:val>
                                        </p:tav>
                                        <p:tav tm="100000">
                                          <p:val>
                                            <p:fltVal val="0"/>
                                          </p:val>
                                        </p:tav>
                                      </p:tavLst>
                                    </p:anim>
                                    <p:animEffect transition="in" filter="fade">
                                      <p:cBhvr>
                                        <p:cTn id="22" dur="10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tx1"/>
          </a:solidFill>
        </p:spPr>
        <p:txBody>
          <a:bodyPr>
            <a:normAutofit fontScale="85000" lnSpcReduction="10000"/>
          </a:bodyPr>
          <a:lstStyle/>
          <a:p>
            <a:pPr marL="0" indent="0" algn="ctr">
              <a:buNone/>
            </a:pPr>
            <a:r>
              <a:rPr lang="es-CO" dirty="0">
                <a:solidFill>
                  <a:schemeClr val="bg1"/>
                </a:solidFill>
              </a:rPr>
              <a:t>Mientras de mañana y de tarde los sacerdotes entraban en el Lugar Santo a la hora del incienso, el sacrificio diario estaba listo para ser ofrecido sobre el altar de afuera, en el atrio. Esta era una hora de intenso interés para los adoradores que se congregaban ante el tabernáculo. </a:t>
            </a:r>
          </a:p>
          <a:p>
            <a:pPr marL="0" indent="0" algn="ctr">
              <a:buNone/>
            </a:pPr>
            <a:endParaRPr lang="es-CO" dirty="0" smtClean="0">
              <a:solidFill>
                <a:schemeClr val="bg1"/>
              </a:solidFill>
            </a:endParaRPr>
          </a:p>
          <a:p>
            <a:pPr marL="0" indent="0" algn="ctr">
              <a:buNone/>
            </a:pPr>
            <a:r>
              <a:rPr lang="es-CO" b="1" dirty="0" smtClean="0">
                <a:solidFill>
                  <a:srgbClr val="FFFF00"/>
                </a:solidFill>
              </a:rPr>
              <a:t>Antes </a:t>
            </a:r>
            <a:r>
              <a:rPr lang="es-CO" b="1" dirty="0">
                <a:solidFill>
                  <a:srgbClr val="FFFF00"/>
                </a:solidFill>
              </a:rPr>
              <a:t>de allegarse a la presencia de Dios por medio del ministerio del sacerdote, debían hacer un ferviente examen de su corazón y confesión de sus pecados. Se unían en oración silenciosa, con los rostros vueltos hacia el Lugar Santo. </a:t>
            </a:r>
            <a:endParaRPr lang="es-CO" b="1" dirty="0" smtClean="0">
              <a:solidFill>
                <a:srgbClr val="FFFF00"/>
              </a:solidFill>
            </a:endParaRPr>
          </a:p>
          <a:p>
            <a:pPr marL="0" indent="0" algn="ctr">
              <a:buNone/>
            </a:pPr>
            <a:endParaRPr lang="es-CO" dirty="0" smtClean="0">
              <a:solidFill>
                <a:schemeClr val="bg1"/>
              </a:solidFill>
            </a:endParaRPr>
          </a:p>
          <a:p>
            <a:pPr marL="0" indent="0" algn="ctr">
              <a:buNone/>
            </a:pPr>
            <a:r>
              <a:rPr lang="es-CO" dirty="0" smtClean="0">
                <a:solidFill>
                  <a:schemeClr val="bg1"/>
                </a:solidFill>
              </a:rPr>
              <a:t>Así </a:t>
            </a:r>
            <a:r>
              <a:rPr lang="es-CO" dirty="0">
                <a:solidFill>
                  <a:schemeClr val="bg1"/>
                </a:solidFill>
              </a:rPr>
              <a:t>sus peticiones ascendían con la nube de incienso, mientras la fe aceptaba los méritos del Salvador prometido al que simbolizaba el sacrificio expiatorio. </a:t>
            </a:r>
          </a:p>
        </p:txBody>
      </p:sp>
    </p:spTree>
    <p:extLst>
      <p:ext uri="{BB962C8B-B14F-4D97-AF65-F5344CB8AC3E}">
        <p14:creationId xmlns:p14="http://schemas.microsoft.com/office/powerpoint/2010/main" val="13449063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6491064" cy="3384376"/>
          </a:xfrm>
        </p:spPr>
        <p:txBody>
          <a:bodyPr>
            <a:noAutofit/>
          </a:bodyPr>
          <a:lstStyle/>
          <a:p>
            <a:pPr marL="0" indent="0" algn="ctr">
              <a:buNone/>
            </a:pPr>
            <a:r>
              <a:rPr lang="es-CO" sz="2400" dirty="0"/>
              <a:t>Las horas designadas para el sacrificio </a:t>
            </a:r>
            <a:r>
              <a:rPr lang="es-CO" sz="2400" dirty="0" smtClean="0"/>
              <a:t>matutino (9 am) </a:t>
            </a:r>
            <a:r>
              <a:rPr lang="es-CO" sz="2400" dirty="0"/>
              <a:t>y </a:t>
            </a:r>
            <a:r>
              <a:rPr lang="es-CO" sz="2400" dirty="0" smtClean="0"/>
              <a:t>vespertino (3 pm) </a:t>
            </a:r>
            <a:r>
              <a:rPr lang="es-CO" sz="2400" dirty="0"/>
              <a:t>se consideraban sagradas, y llegaron a observarse como momentos dedicados al culto por toda la nación judía. Y cuando en tiempos posteriores los judíos fueron esparcidos como cautivos en distintos países, aun entonces a la hora indicada dirigían el rostro hacía Jerusalén y ofrecían sus peticiones al Dios de Israel. </a:t>
            </a:r>
            <a:r>
              <a:rPr lang="es-CO" sz="2400" u="sng" dirty="0" smtClean="0">
                <a:solidFill>
                  <a:srgbClr val="FF0000"/>
                </a:solidFill>
              </a:rPr>
              <a:t>(Ver Dan.6:10)</a:t>
            </a:r>
            <a:r>
              <a:rPr lang="es-CO" sz="2400" dirty="0" smtClean="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260648"/>
            <a:ext cx="1899270"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46482" y="4365104"/>
            <a:ext cx="8280920" cy="2308324"/>
          </a:xfrm>
          <a:prstGeom prst="rect">
            <a:avLst/>
          </a:prstGeom>
        </p:spPr>
        <p:txBody>
          <a:bodyPr wrap="square">
            <a:spAutoFit/>
          </a:bodyPr>
          <a:lstStyle/>
          <a:p>
            <a:r>
              <a:rPr lang="es-CO" sz="2400" dirty="0"/>
              <a:t>En esta costumbre, </a:t>
            </a:r>
            <a:r>
              <a:rPr lang="es-CO" sz="2400" b="1" u="sng" dirty="0"/>
              <a:t>los cristianos tienen un ejemplo para su oración matutina y vespertina</a:t>
            </a:r>
            <a:r>
              <a:rPr lang="es-CO" sz="2400" dirty="0"/>
              <a:t>. Si bien Dios condena la mera ejecución de ceremonias que carezcan del espíritu de adoración, mira con gran satisfacción a quienes lo aman y se postran mañana y tarde para pedir perdón por los pecados cometidos y las bendiciones necesarias</a:t>
            </a:r>
            <a:r>
              <a:rPr lang="es-CO" sz="2400" dirty="0" smtClean="0"/>
              <a:t>.</a:t>
            </a:r>
            <a:endParaRPr lang="es-CO" sz="2400" dirty="0"/>
          </a:p>
        </p:txBody>
      </p:sp>
    </p:spTree>
    <p:extLst>
      <p:ext uri="{BB962C8B-B14F-4D97-AF65-F5344CB8AC3E}">
        <p14:creationId xmlns:p14="http://schemas.microsoft.com/office/powerpoint/2010/main" val="3811714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338936" cy="2520280"/>
          </a:xfrm>
          <a:solidFill>
            <a:schemeClr val="tx1"/>
          </a:solidFill>
        </p:spPr>
        <p:txBody>
          <a:bodyPr>
            <a:normAutofit fontScale="92500" lnSpcReduction="20000"/>
          </a:bodyPr>
          <a:lstStyle/>
          <a:p>
            <a:pPr marL="0" indent="0" algn="ctr">
              <a:buNone/>
            </a:pPr>
            <a:endParaRPr lang="es-CO" sz="4000" dirty="0" smtClean="0"/>
          </a:p>
          <a:p>
            <a:pPr marL="0" indent="0" algn="ctr">
              <a:buNone/>
            </a:pPr>
            <a:r>
              <a:rPr lang="es-CO" sz="4000" dirty="0" smtClean="0">
                <a:solidFill>
                  <a:schemeClr val="bg1"/>
                </a:solidFill>
              </a:rPr>
              <a:t>El </a:t>
            </a:r>
            <a:r>
              <a:rPr lang="es-CO" sz="4000" dirty="0">
                <a:solidFill>
                  <a:schemeClr val="bg1"/>
                </a:solidFill>
              </a:rPr>
              <a:t>pan de la proposición se conservaba siempre ante el Señor como una ofrenda perpetua. </a:t>
            </a:r>
          </a:p>
        </p:txBody>
      </p:sp>
      <p:sp>
        <p:nvSpPr>
          <p:cNvPr id="4" name="3 Rectángulo"/>
          <p:cNvSpPr/>
          <p:nvPr/>
        </p:nvSpPr>
        <p:spPr>
          <a:xfrm>
            <a:off x="4427984" y="3861048"/>
            <a:ext cx="4296494" cy="2308324"/>
          </a:xfrm>
          <a:prstGeom prst="rect">
            <a:avLst/>
          </a:prstGeom>
          <a:solidFill>
            <a:schemeClr val="tx2">
              <a:lumMod val="20000"/>
              <a:lumOff val="80000"/>
            </a:schemeClr>
          </a:solidFill>
        </p:spPr>
        <p:txBody>
          <a:bodyPr wrap="square">
            <a:spAutoFit/>
          </a:bodyPr>
          <a:lstStyle/>
          <a:p>
            <a:r>
              <a:rPr lang="es-CO" sz="2400" dirty="0"/>
              <a:t>De manera que formaba parte del sacrificio diario, y se llamaba “el pan de la proposición”, o el pan de la presencia, porque estaba siempre ante el rostro del Señor </a:t>
            </a:r>
            <a:r>
              <a:rPr lang="es-CO" sz="2400" u="sng" dirty="0" smtClean="0">
                <a:solidFill>
                  <a:srgbClr val="FF0000"/>
                </a:solidFill>
              </a:rPr>
              <a:t>(Éxodo 25:30)</a:t>
            </a:r>
            <a:r>
              <a:rPr lang="es-CO" sz="2400" dirty="0" smtClean="0"/>
              <a:t>. </a:t>
            </a:r>
            <a:endParaRPr lang="es-CO"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620688"/>
            <a:ext cx="2784326"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3861048"/>
            <a:ext cx="36004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izquierda"/>
          <p:cNvSpPr/>
          <p:nvPr/>
        </p:nvSpPr>
        <p:spPr>
          <a:xfrm rot="1086527">
            <a:off x="2814198" y="5628931"/>
            <a:ext cx="1819148" cy="1271763"/>
          </a:xfrm>
          <a:prstGeom prst="lef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400" b="1" dirty="0" smtClean="0"/>
              <a:t>Era cambiado cada sábado perpetuamente</a:t>
            </a:r>
            <a:endParaRPr lang="es-CO" sz="1400" b="1" dirty="0"/>
          </a:p>
        </p:txBody>
      </p:sp>
    </p:spTree>
    <p:extLst>
      <p:ext uri="{BB962C8B-B14F-4D97-AF65-F5344CB8AC3E}">
        <p14:creationId xmlns:p14="http://schemas.microsoft.com/office/powerpoint/2010/main" val="336045995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nodeType="withEffect">
                                  <p:stCondLst>
                                    <p:cond delay="0"/>
                                  </p:stCondLst>
                                  <p:childTnLst>
                                    <p:set>
                                      <p:cBhvr>
                                        <p:cTn id="11" dur="1" fill="hold">
                                          <p:stCondLst>
                                            <p:cond delay="0"/>
                                          </p:stCondLst>
                                        </p:cTn>
                                        <p:tgtEl>
                                          <p:spTgt spid="2051"/>
                                        </p:tgtEl>
                                        <p:attrNameLst>
                                          <p:attrName>style.visibility</p:attrName>
                                        </p:attrNameLst>
                                      </p:cBhvr>
                                      <p:to>
                                        <p:strVal val="visible"/>
                                      </p:to>
                                    </p:set>
                                    <p:anim calcmode="lin" valueType="num">
                                      <p:cBhvr>
                                        <p:cTn id="12" dur="500" fill="hold"/>
                                        <p:tgtEl>
                                          <p:spTgt spid="2051"/>
                                        </p:tgtEl>
                                        <p:attrNameLst>
                                          <p:attrName>ppt_w</p:attrName>
                                        </p:attrNameLst>
                                      </p:cBhvr>
                                      <p:tavLst>
                                        <p:tav tm="0">
                                          <p:val>
                                            <p:fltVal val="0"/>
                                          </p:val>
                                        </p:tav>
                                        <p:tav tm="100000">
                                          <p:val>
                                            <p:strVal val="#ppt_w"/>
                                          </p:val>
                                        </p:tav>
                                      </p:tavLst>
                                    </p:anim>
                                    <p:anim calcmode="lin" valueType="num">
                                      <p:cBhvr>
                                        <p:cTn id="13" dur="500" fill="hold"/>
                                        <p:tgtEl>
                                          <p:spTgt spid="2051"/>
                                        </p:tgtEl>
                                        <p:attrNameLst>
                                          <p:attrName>ppt_h</p:attrName>
                                        </p:attrNameLst>
                                      </p:cBhvr>
                                      <p:tavLst>
                                        <p:tav tm="0">
                                          <p:val>
                                            <p:fltVal val="0"/>
                                          </p:val>
                                        </p:tav>
                                        <p:tav tm="100000">
                                          <p:val>
                                            <p:strVal val="#ppt_h"/>
                                          </p:val>
                                        </p:tav>
                                      </p:tavLst>
                                    </p:anim>
                                    <p:animEffect transition="in" filter="fade">
                                      <p:cBhvr>
                                        <p:cTn id="14" dur="500"/>
                                        <p:tgtEl>
                                          <p:spTgt spid="205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16632"/>
            <a:ext cx="8928992" cy="6624736"/>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lgn="ctr">
              <a:buNone/>
            </a:pPr>
            <a:r>
              <a:rPr lang="es-CO" dirty="0" smtClean="0"/>
              <a:t>Era </a:t>
            </a:r>
            <a:r>
              <a:rPr lang="es-CO" dirty="0"/>
              <a:t>un reconocimiento de que el hombre depende de Dios tanto para su alimento temporal como para el espiritual, y de que se lo recibe únicamente en virtud de la mediación de Cristo. </a:t>
            </a:r>
            <a:endParaRPr lang="es-CO" dirty="0" smtClean="0"/>
          </a:p>
          <a:p>
            <a:pPr marL="0" indent="0" algn="ctr">
              <a:buNone/>
            </a:pPr>
            <a:endParaRPr lang="es-CO" dirty="0" smtClean="0"/>
          </a:p>
          <a:p>
            <a:pPr marL="0" indent="0" algn="ctr">
              <a:buNone/>
            </a:pPr>
            <a:r>
              <a:rPr lang="es-CO" dirty="0" smtClean="0">
                <a:solidFill>
                  <a:srgbClr val="0070C0"/>
                </a:solidFill>
              </a:rPr>
              <a:t>En </a:t>
            </a:r>
            <a:r>
              <a:rPr lang="es-CO" dirty="0">
                <a:solidFill>
                  <a:srgbClr val="0070C0"/>
                </a:solidFill>
              </a:rPr>
              <a:t>el desierto Dios había alimentado a Israel con el pan del cielo, y el pueblo aun dependía de su generosidad tanto para las bendiciones del alimento temporal como las del espiritual. </a:t>
            </a:r>
            <a:endParaRPr lang="es-CO" dirty="0" smtClean="0">
              <a:solidFill>
                <a:srgbClr val="0070C0"/>
              </a:solidFill>
            </a:endParaRPr>
          </a:p>
          <a:p>
            <a:pPr marL="0" indent="0" algn="ctr">
              <a:buNone/>
            </a:pPr>
            <a:endParaRPr lang="es-CO" dirty="0" smtClean="0">
              <a:solidFill>
                <a:srgbClr val="0070C0"/>
              </a:solidFill>
            </a:endParaRPr>
          </a:p>
          <a:p>
            <a:pPr marL="0" indent="0" algn="ctr">
              <a:buNone/>
            </a:pPr>
            <a:r>
              <a:rPr lang="es-CO" dirty="0" smtClean="0">
                <a:solidFill>
                  <a:srgbClr val="0070C0"/>
                </a:solidFill>
              </a:rPr>
              <a:t>El </a:t>
            </a:r>
            <a:r>
              <a:rPr lang="es-CO" dirty="0">
                <a:solidFill>
                  <a:srgbClr val="0070C0"/>
                </a:solidFill>
              </a:rPr>
              <a:t>maná, así como el pan de la proposición, simbolizaba a Cristo, el Pan viviente, quien está siempre en la presencia de Dios para interceder por nosotros. Él mismo dijo: “Yo soy el pan vivo que descendió del cielo”. </a:t>
            </a:r>
            <a:r>
              <a:rPr lang="es-CO" u="sng" dirty="0">
                <a:solidFill>
                  <a:srgbClr val="FF0000"/>
                </a:solidFill>
              </a:rPr>
              <a:t>Juan 6:48-51</a:t>
            </a:r>
            <a:r>
              <a:rPr lang="es-CO" dirty="0">
                <a:solidFill>
                  <a:srgbClr val="FF0000"/>
                </a:solidFill>
              </a:rPr>
              <a:t>. </a:t>
            </a:r>
            <a:endParaRPr lang="es-CO" dirty="0" smtClean="0">
              <a:solidFill>
                <a:srgbClr val="FF0000"/>
              </a:solidFill>
            </a:endParaRPr>
          </a:p>
          <a:p>
            <a:pPr marL="0" indent="0" algn="ctr">
              <a:buNone/>
            </a:pPr>
            <a:endParaRPr lang="es-CO" dirty="0" smtClean="0"/>
          </a:p>
          <a:p>
            <a:pPr marL="0" indent="0" algn="ctr">
              <a:buNone/>
            </a:pPr>
            <a:r>
              <a:rPr lang="es-CO" dirty="0" smtClean="0"/>
              <a:t>Sobre </a:t>
            </a:r>
            <a:r>
              <a:rPr lang="es-CO" dirty="0"/>
              <a:t>los panes se ponía incienso. Cuando se cambiaba cada sábado, para reemplazarlo por panes frescos, el incienso se quemaba sobre el altar como un recordatorio delante de Dios.</a:t>
            </a:r>
          </a:p>
          <a:p>
            <a:endParaRPr lang="es-CO" dirty="0"/>
          </a:p>
        </p:txBody>
      </p:sp>
    </p:spTree>
    <p:extLst>
      <p:ext uri="{BB962C8B-B14F-4D97-AF65-F5344CB8AC3E}">
        <p14:creationId xmlns:p14="http://schemas.microsoft.com/office/powerpoint/2010/main" val="37468063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6131024" cy="3888431"/>
          </a:xfrm>
          <a:solidFill>
            <a:schemeClr val="accent6">
              <a:lumMod val="20000"/>
              <a:lumOff val="80000"/>
            </a:schemeClr>
          </a:solidFill>
        </p:spPr>
        <p:txBody>
          <a:bodyPr>
            <a:noAutofit/>
          </a:bodyPr>
          <a:lstStyle/>
          <a:p>
            <a:pPr marL="0" indent="0">
              <a:buNone/>
            </a:pPr>
            <a:r>
              <a:rPr lang="es-CO" sz="2800" dirty="0"/>
              <a:t>La parte más importante del servicio diario era la que se realizaba en favor de los individuos. El pecador arrepentido traía su ofrenda a la puerta del tabernáculo, y colocando la mano sobre la cabeza de la víctima, confesaba sus pecados; así, en un sentido figurado, los trasladaba de su propia persona a la víctima inocente.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052736"/>
            <a:ext cx="1986136"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843808" y="4715164"/>
            <a:ext cx="5832648" cy="1754326"/>
          </a:xfrm>
          <a:prstGeom prst="rect">
            <a:avLst/>
          </a:prstGeom>
          <a:solidFill>
            <a:schemeClr val="accent6">
              <a:lumMod val="20000"/>
              <a:lumOff val="80000"/>
            </a:schemeClr>
          </a:solidFill>
        </p:spPr>
        <p:txBody>
          <a:bodyPr wrap="square">
            <a:spAutoFit/>
          </a:bodyPr>
          <a:lstStyle/>
          <a:p>
            <a:r>
              <a:rPr lang="es-CO" dirty="0"/>
              <a:t>Luego mataba al animal con su propia mano, y el sacerdote llevaba la sangre al Lugar Santo y la rociaba ante el velo, detrás del cual estaba el arca que contenía la ley que el pecador había violado. </a:t>
            </a:r>
            <a:r>
              <a:rPr lang="es-CO" dirty="0" smtClean="0"/>
              <a:t>Con </a:t>
            </a:r>
            <a:r>
              <a:rPr lang="es-CO" dirty="0"/>
              <a:t>esta ceremonia, y en un sentido simbólico, el pecado era trasladado al Santuario por medio de la sangre.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7" y="4715164"/>
            <a:ext cx="216024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707546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wipe(down)">
                                      <p:cBhvr>
                                        <p:cTn id="23" dur="580">
                                          <p:stCondLst>
                                            <p:cond delay="0"/>
                                          </p:stCondLst>
                                        </p:cTn>
                                        <p:tgtEl>
                                          <p:spTgt spid="1026"/>
                                        </p:tgtEl>
                                      </p:cBhvr>
                                    </p:animEffect>
                                    <p:anim calcmode="lin" valueType="num">
                                      <p:cBhvr>
                                        <p:cTn id="24"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6"/>
                                        </p:tgtEl>
                                      </p:cBhvr>
                                      <p:to x="100000" y="60000"/>
                                    </p:animScale>
                                    <p:animScale>
                                      <p:cBhvr>
                                        <p:cTn id="30" dur="166" decel="50000">
                                          <p:stCondLst>
                                            <p:cond delay="676"/>
                                          </p:stCondLst>
                                        </p:cTn>
                                        <p:tgtEl>
                                          <p:spTgt spid="1026"/>
                                        </p:tgtEl>
                                      </p:cBhvr>
                                      <p:to x="100000" y="100000"/>
                                    </p:animScale>
                                    <p:animScale>
                                      <p:cBhvr>
                                        <p:cTn id="31" dur="26">
                                          <p:stCondLst>
                                            <p:cond delay="1312"/>
                                          </p:stCondLst>
                                        </p:cTn>
                                        <p:tgtEl>
                                          <p:spTgt spid="1026"/>
                                        </p:tgtEl>
                                      </p:cBhvr>
                                      <p:to x="100000" y="80000"/>
                                    </p:animScale>
                                    <p:animScale>
                                      <p:cBhvr>
                                        <p:cTn id="32" dur="166" decel="50000">
                                          <p:stCondLst>
                                            <p:cond delay="1338"/>
                                          </p:stCondLst>
                                        </p:cTn>
                                        <p:tgtEl>
                                          <p:spTgt spid="1026"/>
                                        </p:tgtEl>
                                      </p:cBhvr>
                                      <p:to x="100000" y="100000"/>
                                    </p:animScale>
                                    <p:animScale>
                                      <p:cBhvr>
                                        <p:cTn id="33" dur="26">
                                          <p:stCondLst>
                                            <p:cond delay="1642"/>
                                          </p:stCondLst>
                                        </p:cTn>
                                        <p:tgtEl>
                                          <p:spTgt spid="1026"/>
                                        </p:tgtEl>
                                      </p:cBhvr>
                                      <p:to x="100000" y="90000"/>
                                    </p:animScale>
                                    <p:animScale>
                                      <p:cBhvr>
                                        <p:cTn id="34" dur="166" decel="50000">
                                          <p:stCondLst>
                                            <p:cond delay="1668"/>
                                          </p:stCondLst>
                                        </p:cTn>
                                        <p:tgtEl>
                                          <p:spTgt spid="1026"/>
                                        </p:tgtEl>
                                      </p:cBhvr>
                                      <p:to x="100000" y="100000"/>
                                    </p:animScale>
                                    <p:animScale>
                                      <p:cBhvr>
                                        <p:cTn id="35" dur="26">
                                          <p:stCondLst>
                                            <p:cond delay="1808"/>
                                          </p:stCondLst>
                                        </p:cTn>
                                        <p:tgtEl>
                                          <p:spTgt spid="1026"/>
                                        </p:tgtEl>
                                      </p:cBhvr>
                                      <p:to x="100000" y="95000"/>
                                    </p:animScale>
                                    <p:animScale>
                                      <p:cBhvr>
                                        <p:cTn id="36"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554960" cy="3168352"/>
          </a:xfrm>
          <a:solidFill>
            <a:schemeClr val="accent3">
              <a:lumMod val="40000"/>
              <a:lumOff val="60000"/>
            </a:schemeClr>
          </a:solidFill>
        </p:spPr>
        <p:txBody>
          <a:bodyPr>
            <a:normAutofit fontScale="92500" lnSpcReduction="20000"/>
          </a:bodyPr>
          <a:lstStyle/>
          <a:p>
            <a:pPr marL="0" indent="0">
              <a:buNone/>
            </a:pPr>
            <a:r>
              <a:rPr lang="es-CO" sz="2800" dirty="0"/>
              <a:t>En algunos casos no se llevaba la sangre al Lugar Santo; pero el sacerdote debía comer la carne, tal como Moisés ordenó a los hijos de Aarón, diciendo: “</a:t>
            </a:r>
            <a:r>
              <a:rPr lang="es-CO" sz="2800" b="1" dirty="0">
                <a:latin typeface="Agency FB" pitchFamily="34" charset="0"/>
              </a:rPr>
              <a:t>La dio él a vosotros para llevar la iniquidad de la congregación</a:t>
            </a:r>
            <a:r>
              <a:rPr lang="es-CO" sz="2800" dirty="0"/>
              <a:t>”. </a:t>
            </a:r>
            <a:r>
              <a:rPr lang="es-CO" sz="2800" u="sng" dirty="0">
                <a:solidFill>
                  <a:srgbClr val="FF0000"/>
                </a:solidFill>
              </a:rPr>
              <a:t>Levítico </a:t>
            </a:r>
            <a:r>
              <a:rPr lang="es-CO" sz="2800" u="sng" dirty="0" smtClean="0">
                <a:solidFill>
                  <a:srgbClr val="FF0000"/>
                </a:solidFill>
              </a:rPr>
              <a:t>10:17</a:t>
            </a:r>
            <a:r>
              <a:rPr lang="es-CO" sz="2800" dirty="0" smtClean="0"/>
              <a:t>. Las </a:t>
            </a:r>
            <a:r>
              <a:rPr lang="es-CO" sz="2800" dirty="0"/>
              <a:t>dos ceremonias simbolizaban por igual el traslado del pecado del hombre arrepentido al </a:t>
            </a:r>
            <a:r>
              <a:rPr lang="es-CO" sz="2800" dirty="0" smtClean="0"/>
              <a:t>Santuario.</a:t>
            </a:r>
          </a:p>
          <a:p>
            <a:pPr marL="400050" lvl="1" indent="0">
              <a:buNone/>
            </a:pPr>
            <a:endParaRPr lang="es-CO" sz="2400"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76672"/>
            <a:ext cx="2661189"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258585" y="2420888"/>
            <a:ext cx="2669121" cy="1200329"/>
          </a:xfrm>
          <a:prstGeom prst="rect">
            <a:avLst/>
          </a:prstGeom>
          <a:solidFill>
            <a:schemeClr val="accent4">
              <a:lumMod val="20000"/>
              <a:lumOff val="80000"/>
            </a:schemeClr>
          </a:solidFill>
        </p:spPr>
        <p:txBody>
          <a:bodyPr wrap="square">
            <a:spAutoFit/>
          </a:bodyPr>
          <a:lstStyle/>
          <a:p>
            <a:pPr algn="ctr"/>
            <a:r>
              <a:rPr lang="es-CO" b="1" dirty="0">
                <a:solidFill>
                  <a:srgbClr val="FF0000"/>
                </a:solidFill>
              </a:rPr>
              <a:t>El santuario representaba a Cristo, quien moriría en lugar del hombre pecados</a:t>
            </a:r>
            <a:r>
              <a:rPr lang="es-CO" b="1" dirty="0" smtClean="0">
                <a:solidFill>
                  <a:srgbClr val="FF0000"/>
                </a:solidFill>
              </a:rPr>
              <a:t>.</a:t>
            </a:r>
            <a:endParaRPr lang="es-CO" b="1" dirty="0">
              <a:solidFill>
                <a:srgbClr val="FF0000"/>
              </a:solidFill>
            </a:endParaRPr>
          </a:p>
        </p:txBody>
      </p:sp>
      <p:sp>
        <p:nvSpPr>
          <p:cNvPr id="5" name="4 Rectángulo"/>
          <p:cNvSpPr/>
          <p:nvPr/>
        </p:nvSpPr>
        <p:spPr>
          <a:xfrm>
            <a:off x="467544" y="4005064"/>
            <a:ext cx="8280920" cy="2677656"/>
          </a:xfrm>
          <a:prstGeom prst="rect">
            <a:avLst/>
          </a:prstGeom>
          <a:solidFill>
            <a:schemeClr val="accent3">
              <a:lumMod val="40000"/>
              <a:lumOff val="60000"/>
            </a:schemeClr>
          </a:solidFill>
        </p:spPr>
        <p:txBody>
          <a:bodyPr wrap="square">
            <a:spAutoFit/>
          </a:bodyPr>
          <a:lstStyle/>
          <a:p>
            <a:r>
              <a:rPr lang="es-CO" sz="2400" dirty="0"/>
              <a:t>Tal era la obra que se hacía diariamente durante todo el año. Con el traslado de los pecados de Israel al Santuario, los lugares santos quedaban manchados, y se hacía necesaria una obra especial para quitar de allí los pecados. Dios ordenó que se hiciera expiación para cada una de las sagradas divisiones lo mismo que para el altar. Así “lo limpiará, y lo santificará de las inmundicias de los hijos de Israel”. </a:t>
            </a:r>
            <a:r>
              <a:rPr lang="es-CO" sz="2400" u="sng" dirty="0">
                <a:solidFill>
                  <a:srgbClr val="FF0000"/>
                </a:solidFill>
              </a:rPr>
              <a:t>Levítico 16:19</a:t>
            </a:r>
            <a:r>
              <a:rPr lang="es-CO" sz="2400" dirty="0"/>
              <a:t>. </a:t>
            </a:r>
          </a:p>
        </p:txBody>
      </p:sp>
    </p:spTree>
    <p:extLst>
      <p:ext uri="{BB962C8B-B14F-4D97-AF65-F5344CB8AC3E}">
        <p14:creationId xmlns:p14="http://schemas.microsoft.com/office/powerpoint/2010/main" val="9548653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38337" y="552150"/>
            <a:ext cx="7534063" cy="2232248"/>
          </a:xfrm>
        </p:spPr>
        <p:txBody>
          <a:bodyPr>
            <a:normAutofit fontScale="92500" lnSpcReduction="20000"/>
          </a:bodyPr>
          <a:lstStyle/>
          <a:p>
            <a:pPr marL="0" indent="0">
              <a:buNone/>
            </a:pPr>
            <a:r>
              <a:rPr lang="es-CO" sz="4300" b="1" i="1" dirty="0" smtClean="0">
                <a:solidFill>
                  <a:srgbClr val="FF0000"/>
                </a:solidFill>
              </a:rPr>
              <a:t>5. </a:t>
            </a:r>
            <a:r>
              <a:rPr lang="es-CO" sz="3900" b="1" u="sng" dirty="0" smtClean="0"/>
              <a:t>El </a:t>
            </a:r>
            <a:r>
              <a:rPr lang="es-CO" sz="3900" b="1" u="sng" dirty="0"/>
              <a:t>día de la expiación</a:t>
            </a:r>
          </a:p>
          <a:p>
            <a:pPr marL="0" indent="0">
              <a:buNone/>
            </a:pPr>
            <a:r>
              <a:rPr lang="es-CO" sz="3000" dirty="0"/>
              <a:t>Una vez al año, en el gran Día de la Expiación, el sacerdote entraba en el Lugar Santísimo para limpiar el Santuario. La obra allí desarrollada completaba el ciclo anual de ceremonias</a:t>
            </a:r>
            <a:r>
              <a:rPr lang="es-CO" dirty="0" smtClean="0"/>
              <a:t>.</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4652" y="2866285"/>
            <a:ext cx="2558579" cy="3228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38338" y="3356992"/>
            <a:ext cx="5616624" cy="2246769"/>
          </a:xfrm>
          <a:prstGeom prst="rect">
            <a:avLst/>
          </a:prstGeom>
        </p:spPr>
        <p:txBody>
          <a:bodyPr wrap="square">
            <a:spAutoFit/>
          </a:bodyPr>
          <a:lstStyle/>
          <a:p>
            <a:r>
              <a:rPr lang="es-CO" sz="2800" dirty="0"/>
              <a:t>En el Día de la Expiación se llevaban dos machos cabríos a la puerta del tabernáculo y se echaba suerte sobre ellos, “una suerte por Jehová, y otra suerte por Azazel”. </a:t>
            </a:r>
            <a:r>
              <a:rPr lang="es-CO" sz="2800" u="sng" dirty="0">
                <a:solidFill>
                  <a:srgbClr val="FF0000"/>
                </a:solidFill>
              </a:rPr>
              <a:t>Levítico 16:8</a:t>
            </a:r>
            <a:r>
              <a:rPr lang="es-CO" sz="2800" dirty="0"/>
              <a:t>. </a:t>
            </a:r>
          </a:p>
        </p:txBody>
      </p:sp>
    </p:spTree>
    <p:extLst>
      <p:ext uri="{BB962C8B-B14F-4D97-AF65-F5344CB8AC3E}">
        <p14:creationId xmlns:p14="http://schemas.microsoft.com/office/powerpoint/2010/main" val="23165567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animEffect transition="in" filter="fade">
                                      <p:cBhvr>
                                        <p:cTn id="9" dur="500"/>
                                        <p:tgtEl>
                                          <p:spTgt spid="307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266928" cy="3024336"/>
          </a:xfrm>
        </p:spPr>
        <p:txBody>
          <a:bodyPr>
            <a:normAutofit/>
          </a:bodyPr>
          <a:lstStyle/>
          <a:p>
            <a:pPr marL="0" indent="0">
              <a:buNone/>
            </a:pPr>
            <a:r>
              <a:rPr lang="es-CO" sz="2800" dirty="0"/>
              <a:t>El macho cabrío sobre el cual caía la primera suerte debía matarse como ofrenda por el pecado del pueblo. Y el </a:t>
            </a:r>
            <a:r>
              <a:rPr lang="es-CO" sz="2800" dirty="0" smtClean="0"/>
              <a:t>sumo sacerdote </a:t>
            </a:r>
            <a:r>
              <a:rPr lang="es-CO" sz="2800" dirty="0"/>
              <a:t>debía llevar la sangre dentro del velo y rociarla sobre el </a:t>
            </a:r>
            <a:r>
              <a:rPr lang="es-CO" sz="2800" dirty="0" smtClean="0"/>
              <a:t>propiciatorio.</a:t>
            </a:r>
            <a:endParaRPr lang="es-CO" sz="28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59" y="620688"/>
            <a:ext cx="2647925"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87625" y="3888049"/>
            <a:ext cx="6696744" cy="2246769"/>
          </a:xfrm>
          <a:prstGeom prst="rect">
            <a:avLst/>
          </a:prstGeom>
        </p:spPr>
        <p:txBody>
          <a:bodyPr wrap="square">
            <a:spAutoFit/>
          </a:bodyPr>
          <a:lstStyle/>
          <a:p>
            <a:r>
              <a:rPr lang="es-CO" sz="2800" dirty="0" smtClean="0"/>
              <a:t>“</a:t>
            </a:r>
            <a:r>
              <a:rPr lang="es-CO" sz="2800" b="1" dirty="0">
                <a:latin typeface="Agency FB" pitchFamily="34" charset="0"/>
              </a:rPr>
              <a:t>Así purificará el santuario, a causa de las impurezas de los hijos de Israel, de sus rebeliones y de todos sus pecados; de la misma manera hará también al tabernáculo de reunión, el cual reside entre ellos en medio de sus impurezas</a:t>
            </a:r>
            <a:r>
              <a:rPr lang="es-CO" sz="2800" dirty="0"/>
              <a:t>”. </a:t>
            </a:r>
            <a:r>
              <a:rPr lang="es-CO" sz="2800" u="sng" dirty="0">
                <a:solidFill>
                  <a:srgbClr val="FF0000"/>
                </a:solidFill>
              </a:rPr>
              <a:t>Vers. 16.</a:t>
            </a:r>
          </a:p>
        </p:txBody>
      </p:sp>
    </p:spTree>
    <p:extLst>
      <p:ext uri="{BB962C8B-B14F-4D97-AF65-F5344CB8AC3E}">
        <p14:creationId xmlns:p14="http://schemas.microsoft.com/office/powerpoint/2010/main" val="198232076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5 Marcador de contenido"/>
          <p:cNvGraphicFramePr>
            <a:graphicFrameLocks noGrp="1"/>
          </p:cNvGraphicFramePr>
          <p:nvPr>
            <p:ph idx="1"/>
            <p:extLst>
              <p:ext uri="{D42A27DB-BD31-4B8C-83A1-F6EECF244321}">
                <p14:modId xmlns:p14="http://schemas.microsoft.com/office/powerpoint/2010/main" val="1411976843"/>
              </p:ext>
            </p:extLst>
          </p:nvPr>
        </p:nvGraphicFramePr>
        <p:xfrm>
          <a:off x="457200" y="404665"/>
          <a:ext cx="5698976" cy="3024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89312" y="476672"/>
            <a:ext cx="2736304"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4 Diagrama"/>
          <p:cNvGraphicFramePr/>
          <p:nvPr>
            <p:extLst>
              <p:ext uri="{D42A27DB-BD31-4B8C-83A1-F6EECF244321}">
                <p14:modId xmlns:p14="http://schemas.microsoft.com/office/powerpoint/2010/main" val="426036723"/>
              </p:ext>
            </p:extLst>
          </p:nvPr>
        </p:nvGraphicFramePr>
        <p:xfrm>
          <a:off x="658986" y="3861048"/>
          <a:ext cx="7729438" cy="267765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74820446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5">
              <a:lumMod val="50000"/>
            </a:schemeClr>
          </a:solidFill>
        </p:spPr>
        <p:txBody>
          <a:bodyPr>
            <a:normAutofit lnSpcReduction="10000"/>
          </a:bodyPr>
          <a:lstStyle/>
          <a:p>
            <a:pPr marL="0" indent="0" algn="ctr">
              <a:buNone/>
            </a:pPr>
            <a:r>
              <a:rPr lang="es-CO" sz="2800" dirty="0">
                <a:solidFill>
                  <a:schemeClr val="bg1"/>
                </a:solidFill>
              </a:rPr>
              <a:t>Mediante este servicio anual se le enseñaba al pueblo importantes verdades acerca de la expiación. En la ofrenda por el pecado que se ofrecía durante el año se aceptaba un sustituto en lugar del pecador; </a:t>
            </a:r>
            <a:r>
              <a:rPr lang="es-CO" sz="2800" u="sng" dirty="0">
                <a:solidFill>
                  <a:schemeClr val="bg1"/>
                </a:solidFill>
              </a:rPr>
              <a:t>pero la sangre de la víctima no hacía completa expiación por el pecado</a:t>
            </a:r>
            <a:r>
              <a:rPr lang="es-CO" sz="2800" dirty="0">
                <a:solidFill>
                  <a:schemeClr val="bg1"/>
                </a:solidFill>
              </a:rPr>
              <a:t>. Sólo proveía un medio en virtud del cual el pecado se transfería al Santuario</a:t>
            </a:r>
            <a:r>
              <a:rPr lang="es-CO" sz="2800" dirty="0" smtClean="0">
                <a:solidFill>
                  <a:schemeClr val="bg1"/>
                </a:solidFill>
              </a:rPr>
              <a:t>.</a:t>
            </a:r>
          </a:p>
          <a:p>
            <a:pPr marL="0" indent="0" algn="ctr">
              <a:buNone/>
            </a:pPr>
            <a:endParaRPr lang="es-CO" sz="2800" dirty="0" smtClean="0">
              <a:solidFill>
                <a:schemeClr val="bg1"/>
              </a:solidFill>
            </a:endParaRPr>
          </a:p>
          <a:p>
            <a:pPr marL="0" indent="0" algn="ctr">
              <a:buNone/>
            </a:pPr>
            <a:r>
              <a:rPr lang="es-CO" sz="2800" dirty="0" smtClean="0">
                <a:solidFill>
                  <a:schemeClr val="bg1"/>
                </a:solidFill>
              </a:rPr>
              <a:t>Al </a:t>
            </a:r>
            <a:r>
              <a:rPr lang="es-CO" sz="2800" dirty="0">
                <a:solidFill>
                  <a:schemeClr val="bg1"/>
                </a:solidFill>
              </a:rPr>
              <a:t>ofrecerse la </a:t>
            </a:r>
            <a:r>
              <a:rPr lang="es-CO" sz="2800" dirty="0" smtClean="0">
                <a:solidFill>
                  <a:schemeClr val="bg1"/>
                </a:solidFill>
              </a:rPr>
              <a:t>sangre (</a:t>
            </a:r>
            <a:r>
              <a:rPr lang="es-CO" sz="3600" b="1" dirty="0" smtClean="0">
                <a:solidFill>
                  <a:schemeClr val="bg1"/>
                </a:solidFill>
              </a:rPr>
              <a:t>1</a:t>
            </a:r>
            <a:r>
              <a:rPr lang="es-CO" sz="2800" dirty="0" smtClean="0">
                <a:solidFill>
                  <a:schemeClr val="bg1"/>
                </a:solidFill>
              </a:rPr>
              <a:t>), </a:t>
            </a:r>
            <a:r>
              <a:rPr lang="es-CO" sz="2800" dirty="0">
                <a:solidFill>
                  <a:schemeClr val="bg1"/>
                </a:solidFill>
              </a:rPr>
              <a:t>el pecador reconocía la autoridad de la </a:t>
            </a:r>
            <a:r>
              <a:rPr lang="es-CO" sz="2800" dirty="0" smtClean="0">
                <a:solidFill>
                  <a:schemeClr val="bg1"/>
                </a:solidFill>
              </a:rPr>
              <a:t>ley </a:t>
            </a:r>
            <a:r>
              <a:rPr lang="es-CO" sz="2800" i="1" dirty="0" smtClean="0">
                <a:solidFill>
                  <a:schemeClr val="bg1"/>
                </a:solidFill>
              </a:rPr>
              <a:t>(</a:t>
            </a:r>
            <a:r>
              <a:rPr lang="es-CO" sz="3600" b="1" i="1" dirty="0" smtClean="0">
                <a:solidFill>
                  <a:schemeClr val="bg1"/>
                </a:solidFill>
              </a:rPr>
              <a:t>2</a:t>
            </a:r>
            <a:r>
              <a:rPr lang="es-CO" sz="2800" dirty="0" smtClean="0">
                <a:solidFill>
                  <a:schemeClr val="bg1"/>
                </a:solidFill>
              </a:rPr>
              <a:t>), </a:t>
            </a:r>
            <a:r>
              <a:rPr lang="es-CO" sz="2800" dirty="0">
                <a:solidFill>
                  <a:schemeClr val="bg1"/>
                </a:solidFill>
              </a:rPr>
              <a:t>confesaba la culpa de su transgresión y expresaba su fe en Aquel que habría de quitar los pecados del mundo; </a:t>
            </a:r>
            <a:r>
              <a:rPr lang="es-CO" sz="2800" u="sng" dirty="0">
                <a:solidFill>
                  <a:schemeClr val="bg1"/>
                </a:solidFill>
              </a:rPr>
              <a:t>pero no quedaba completamente exonerado de la condenación de la ley</a:t>
            </a:r>
            <a:r>
              <a:rPr lang="es-CO" sz="2800" dirty="0">
                <a:solidFill>
                  <a:schemeClr val="bg1"/>
                </a:solidFill>
              </a:rPr>
              <a:t>.  </a:t>
            </a:r>
          </a:p>
        </p:txBody>
      </p:sp>
    </p:spTree>
    <p:extLst>
      <p:ext uri="{BB962C8B-B14F-4D97-AF65-F5344CB8AC3E}">
        <p14:creationId xmlns:p14="http://schemas.microsoft.com/office/powerpoint/2010/main" val="344188629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39539"/>
            <a:ext cx="5688632" cy="2269381"/>
          </a:xfrm>
          <a:solidFill>
            <a:schemeClr val="tx2">
              <a:lumMod val="20000"/>
              <a:lumOff val="80000"/>
            </a:schemeClr>
          </a:solidFill>
        </p:spPr>
        <p:txBody>
          <a:bodyPr>
            <a:normAutofit fontScale="85000" lnSpcReduction="20000"/>
          </a:bodyPr>
          <a:lstStyle/>
          <a:p>
            <a:pPr marL="0" indent="0">
              <a:buNone/>
            </a:pPr>
            <a:r>
              <a:rPr lang="es-CO" dirty="0" smtClean="0"/>
              <a:t>En </a:t>
            </a:r>
            <a:r>
              <a:rPr lang="es-CO" dirty="0"/>
              <a:t>el Día de la Expiación, </a:t>
            </a:r>
            <a:r>
              <a:rPr lang="es-CO" dirty="0" smtClean="0"/>
              <a:t>el </a:t>
            </a:r>
            <a:r>
              <a:rPr lang="es-CO" dirty="0"/>
              <a:t>sacerdote, llevando una ofrenda por la congregación, entraba en el Lugar Santísimo con la sangre y la rociaba sobre el propiciatorio, encima de las tablas de la ley. </a:t>
            </a:r>
            <a:endParaRPr lang="es-CO"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439539"/>
            <a:ext cx="2652713" cy="2269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11560" y="2924944"/>
            <a:ext cx="8136904" cy="3416320"/>
          </a:xfrm>
          <a:prstGeom prst="rect">
            <a:avLst/>
          </a:prstGeom>
          <a:solidFill>
            <a:schemeClr val="tx2">
              <a:lumMod val="20000"/>
              <a:lumOff val="80000"/>
            </a:schemeClr>
          </a:solidFill>
        </p:spPr>
        <p:txBody>
          <a:bodyPr wrap="square">
            <a:spAutoFit/>
          </a:bodyPr>
          <a:lstStyle/>
          <a:p>
            <a:r>
              <a:rPr lang="es-CO" sz="2400" dirty="0"/>
              <a:t>En esa forma los requerimientos de la ley, que exigían la vida del pecador, quedaban satisfechos. Entonces, en su carácter de mediador, el sacerdote tomaba los pecados sobre sí mismo y, saliendo del Santuario, llevaba sobre sí la carga de la culpa de Israel. A la puerta del tabernáculo ponía sus manos sobre la cabeza del macho cabrío [símbolo de </a:t>
            </a:r>
            <a:r>
              <a:rPr lang="es-CO" sz="2400" dirty="0" smtClean="0"/>
              <a:t>Azazel, Satanás] </a:t>
            </a:r>
            <a:r>
              <a:rPr lang="es-CO" sz="2400" dirty="0"/>
              <a:t>y confesaba “sobre él todas las iniquidades de los hijos de Israel, todas sus rebeliones y todos sus pecados, poniéndolos así sobre la cabeza del macho cabrío”. </a:t>
            </a:r>
          </a:p>
        </p:txBody>
      </p:sp>
    </p:spTree>
    <p:extLst>
      <p:ext uri="{BB962C8B-B14F-4D97-AF65-F5344CB8AC3E}">
        <p14:creationId xmlns:p14="http://schemas.microsoft.com/office/powerpoint/2010/main" val="40888224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690864" cy="2592288"/>
          </a:xfrm>
        </p:spPr>
        <p:txBody>
          <a:bodyPr>
            <a:normAutofit fontScale="92500" lnSpcReduction="10000"/>
          </a:bodyPr>
          <a:lstStyle/>
          <a:p>
            <a:pPr marL="0" indent="0">
              <a:buNone/>
            </a:pPr>
            <a:r>
              <a:rPr lang="es-CO" dirty="0"/>
              <a:t>Y cuando el macho cabrío que llevaba estos pecados era conducido al desierto, se consideraba que con él se alejaban para siempre del pueblo.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548680"/>
            <a:ext cx="3393157"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979712" y="3812107"/>
            <a:ext cx="4572000" cy="2062103"/>
          </a:xfrm>
          <a:prstGeom prst="rect">
            <a:avLst/>
          </a:prstGeom>
        </p:spPr>
        <p:txBody>
          <a:bodyPr>
            <a:spAutoFit/>
          </a:bodyPr>
          <a:lstStyle/>
          <a:p>
            <a:r>
              <a:rPr lang="es-CO" sz="3200" dirty="0"/>
              <a:t>Tal era el servicio verificado como “figura y sombra de las cosas celestiales”. </a:t>
            </a:r>
            <a:r>
              <a:rPr lang="es-CO" sz="3200" b="1" u="sng" dirty="0">
                <a:solidFill>
                  <a:srgbClr val="FF0000"/>
                </a:solidFill>
              </a:rPr>
              <a:t>Hebreos 8:5</a:t>
            </a:r>
            <a:r>
              <a:rPr lang="es-CO" sz="3200" dirty="0"/>
              <a:t>.</a:t>
            </a:r>
          </a:p>
        </p:txBody>
      </p:sp>
    </p:spTree>
    <p:extLst>
      <p:ext uri="{BB962C8B-B14F-4D97-AF65-F5344CB8AC3E}">
        <p14:creationId xmlns:p14="http://schemas.microsoft.com/office/powerpoint/2010/main" val="11390745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77500" lnSpcReduction="20000"/>
          </a:bodyPr>
          <a:lstStyle/>
          <a:p>
            <a:pPr marL="0" indent="0" algn="ctr">
              <a:buNone/>
            </a:pPr>
            <a:r>
              <a:rPr lang="es-CO" sz="4100" b="1" i="1" dirty="0" smtClean="0">
                <a:solidFill>
                  <a:srgbClr val="FF0000"/>
                </a:solidFill>
              </a:rPr>
              <a:t>6. </a:t>
            </a:r>
            <a:r>
              <a:rPr lang="es-CO" sz="3300" b="1" u="sng" dirty="0" smtClean="0"/>
              <a:t>Una </a:t>
            </a:r>
            <a:r>
              <a:rPr lang="es-CO" sz="3300" b="1" u="sng" dirty="0"/>
              <a:t>figura de las cosas celestiales</a:t>
            </a:r>
          </a:p>
          <a:p>
            <a:pPr marL="0" indent="0" algn="ctr">
              <a:buNone/>
            </a:pPr>
            <a:r>
              <a:rPr lang="es-CO" dirty="0"/>
              <a:t>Como se ha dicho, el Santuario terrenal fue construído por Moisés conforme al modelo que se le mostró en el monte. “</a:t>
            </a:r>
            <a:r>
              <a:rPr lang="es-CO" dirty="0">
                <a:latin typeface="Agency FB" pitchFamily="34" charset="0"/>
              </a:rPr>
              <a:t>Era símbolo para el tiempo presente, según el cual se presentan ofrendas y sacrificios</a:t>
            </a:r>
            <a:r>
              <a:rPr lang="es-CO" dirty="0"/>
              <a:t>”. Los dos lugares santos eran “</a:t>
            </a:r>
            <a:r>
              <a:rPr lang="es-CO" dirty="0">
                <a:latin typeface="Agency FB" pitchFamily="34" charset="0"/>
              </a:rPr>
              <a:t>figuras de las cosas celestiales</a:t>
            </a:r>
            <a:r>
              <a:rPr lang="es-CO" dirty="0"/>
              <a:t>”. </a:t>
            </a:r>
            <a:endParaRPr lang="es-CO" dirty="0" smtClean="0"/>
          </a:p>
          <a:p>
            <a:pPr marL="0" indent="0">
              <a:buNone/>
            </a:pPr>
            <a:endParaRPr lang="es-CO" dirty="0"/>
          </a:p>
          <a:p>
            <a:pPr marL="0" indent="0">
              <a:buNone/>
            </a:pPr>
            <a:endParaRPr lang="es-CO" dirty="0" smtClean="0"/>
          </a:p>
          <a:p>
            <a:pPr marL="0" indent="0">
              <a:buNone/>
            </a:pPr>
            <a:endParaRPr lang="es-CO" dirty="0"/>
          </a:p>
          <a:p>
            <a:pPr marL="0" indent="0">
              <a:buNone/>
            </a:pPr>
            <a:endParaRPr lang="es-CO" dirty="0" smtClean="0"/>
          </a:p>
          <a:p>
            <a:pPr marL="0" indent="0">
              <a:buNone/>
            </a:pPr>
            <a:endParaRPr lang="es-CO" dirty="0"/>
          </a:p>
          <a:p>
            <a:pPr marL="0" indent="0">
              <a:buNone/>
            </a:pPr>
            <a:endParaRPr lang="es-CO" dirty="0" smtClean="0"/>
          </a:p>
          <a:p>
            <a:pPr marL="0" indent="0" algn="ctr">
              <a:buNone/>
            </a:pPr>
            <a:endParaRPr lang="es-CO" dirty="0" smtClean="0"/>
          </a:p>
          <a:p>
            <a:pPr marL="0" indent="0" algn="ctr">
              <a:buNone/>
            </a:pPr>
            <a:r>
              <a:rPr lang="es-CO" dirty="0" smtClean="0"/>
              <a:t>Cristo</a:t>
            </a:r>
            <a:r>
              <a:rPr lang="es-CO" dirty="0"/>
              <a:t>, nuestro gran Sumo Sacerdote, es el “</a:t>
            </a:r>
            <a:r>
              <a:rPr lang="es-CO" dirty="0">
                <a:latin typeface="Agency FB" pitchFamily="34" charset="0"/>
              </a:rPr>
              <a:t>ministro del santuario, y de aquel verdadero tabernáculo que levantó el Señor, y no el hombre</a:t>
            </a:r>
            <a:r>
              <a:rPr lang="es-CO" dirty="0"/>
              <a:t>”. </a:t>
            </a:r>
            <a:endParaRPr lang="es-CO" dirty="0" smtClean="0"/>
          </a:p>
          <a:p>
            <a:pPr marL="0" indent="0" algn="ctr">
              <a:buNone/>
            </a:pPr>
            <a:r>
              <a:rPr lang="es-CO" b="1" u="sng" dirty="0" smtClean="0">
                <a:solidFill>
                  <a:srgbClr val="FF0000"/>
                </a:solidFill>
              </a:rPr>
              <a:t>Hebreos </a:t>
            </a:r>
            <a:r>
              <a:rPr lang="es-CO" b="1" u="sng" dirty="0">
                <a:solidFill>
                  <a:srgbClr val="FF0000"/>
                </a:solidFill>
              </a:rPr>
              <a:t>9:9, 23; 8:2</a:t>
            </a:r>
            <a:r>
              <a:rPr lang="es-CO" dirty="0"/>
              <a:t>.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2564904"/>
            <a:ext cx="5616624"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2309784"/>
      </p:ext>
    </p:extLst>
  </p:cSld>
  <p:clrMapOvr>
    <a:masterClrMapping/>
  </p:clrMapOvr>
  <p:transition spd="slow">
    <p:cove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4834880" cy="2520280"/>
          </a:xfrm>
        </p:spPr>
        <p:txBody>
          <a:bodyPr>
            <a:normAutofit lnSpcReduction="10000"/>
          </a:bodyPr>
          <a:lstStyle/>
          <a:p>
            <a:pPr marL="0" indent="0">
              <a:buNone/>
            </a:pPr>
            <a:r>
              <a:rPr lang="es-CO" dirty="0" smtClean="0"/>
              <a:t>Cuando </a:t>
            </a:r>
            <a:r>
              <a:rPr lang="es-CO" dirty="0"/>
              <a:t>en visión se le mostró al apóstol Juan el templo de Dios que está en el cielo, vio que allí “ardían siete lámparas de fuego”. </a:t>
            </a:r>
            <a:endParaRPr lang="es-CO" dirty="0" smtClean="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88640"/>
            <a:ext cx="3331815"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707904" y="3861048"/>
            <a:ext cx="5065205" cy="2677656"/>
          </a:xfrm>
          <a:prstGeom prst="rect">
            <a:avLst/>
          </a:prstGeom>
        </p:spPr>
        <p:txBody>
          <a:bodyPr wrap="square">
            <a:spAutoFit/>
          </a:bodyPr>
          <a:lstStyle/>
          <a:p>
            <a:r>
              <a:rPr lang="es-CO" sz="2800" dirty="0"/>
              <a:t>Vio también a un ángel que tenía “</a:t>
            </a:r>
            <a:r>
              <a:rPr lang="es-CO" sz="2800" b="1" dirty="0">
                <a:latin typeface="Agency FB" pitchFamily="34" charset="0"/>
              </a:rPr>
              <a:t>un incensario de oro; y se le dio mucho incienso para añadirlo a las oraciones de todos los santos, sobre el altar de oro que estaba delante del trono</a:t>
            </a:r>
            <a:r>
              <a:rPr lang="es-CO" sz="2800" dirty="0" smtClean="0"/>
              <a:t>”. </a:t>
            </a:r>
            <a:r>
              <a:rPr lang="es-CO" sz="2800" b="1" u="sng" dirty="0" smtClean="0">
                <a:solidFill>
                  <a:srgbClr val="FF0000"/>
                </a:solidFill>
              </a:rPr>
              <a:t>Apocalipsis </a:t>
            </a:r>
            <a:r>
              <a:rPr lang="es-CO" sz="2800" b="1" u="sng" dirty="0">
                <a:solidFill>
                  <a:srgbClr val="FF0000"/>
                </a:solidFill>
              </a:rPr>
              <a:t>4:5; 8:3.</a:t>
            </a:r>
            <a:r>
              <a:rPr lang="es-CO" sz="2800" dirty="0"/>
              <a:t> </a:t>
            </a:r>
          </a:p>
        </p:txBody>
      </p:sp>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837289"/>
            <a:ext cx="3024336" cy="2810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113902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5124"/>
                                        </p:tgtEl>
                                        <p:attrNameLst>
                                          <p:attrName>style.visibility</p:attrName>
                                        </p:attrNameLst>
                                      </p:cBhvr>
                                      <p:to>
                                        <p:strVal val="visible"/>
                                      </p:to>
                                    </p:set>
                                    <p:anim calcmode="lin" valueType="num">
                                      <p:cBhvr>
                                        <p:cTn id="13" dur="1000" fill="hold"/>
                                        <p:tgtEl>
                                          <p:spTgt spid="5124"/>
                                        </p:tgtEl>
                                        <p:attrNameLst>
                                          <p:attrName>ppt_w</p:attrName>
                                        </p:attrNameLst>
                                      </p:cBhvr>
                                      <p:tavLst>
                                        <p:tav tm="0">
                                          <p:val>
                                            <p:fltVal val="0"/>
                                          </p:val>
                                        </p:tav>
                                        <p:tav tm="100000">
                                          <p:val>
                                            <p:strVal val="#ppt_w"/>
                                          </p:val>
                                        </p:tav>
                                      </p:tavLst>
                                    </p:anim>
                                    <p:anim calcmode="lin" valueType="num">
                                      <p:cBhvr>
                                        <p:cTn id="14" dur="1000" fill="hold"/>
                                        <p:tgtEl>
                                          <p:spTgt spid="5124"/>
                                        </p:tgtEl>
                                        <p:attrNameLst>
                                          <p:attrName>ppt_h</p:attrName>
                                        </p:attrNameLst>
                                      </p:cBhvr>
                                      <p:tavLst>
                                        <p:tav tm="0">
                                          <p:val>
                                            <p:fltVal val="0"/>
                                          </p:val>
                                        </p:tav>
                                        <p:tav tm="100000">
                                          <p:val>
                                            <p:strVal val="#ppt_h"/>
                                          </p:val>
                                        </p:tav>
                                      </p:tavLst>
                                    </p:anim>
                                    <p:anim calcmode="lin" valueType="num">
                                      <p:cBhvr>
                                        <p:cTn id="15" dur="1000" fill="hold"/>
                                        <p:tgtEl>
                                          <p:spTgt spid="5124"/>
                                        </p:tgtEl>
                                        <p:attrNameLst>
                                          <p:attrName>style.rotation</p:attrName>
                                        </p:attrNameLst>
                                      </p:cBhvr>
                                      <p:tavLst>
                                        <p:tav tm="0">
                                          <p:val>
                                            <p:fltVal val="90"/>
                                          </p:val>
                                        </p:tav>
                                        <p:tav tm="100000">
                                          <p:val>
                                            <p:fltVal val="0"/>
                                          </p:val>
                                        </p:tav>
                                      </p:tavLst>
                                    </p:anim>
                                    <p:animEffect transition="in" filter="fade">
                                      <p:cBhvr>
                                        <p:cTn id="16" dur="1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lgn="ctr">
              <a:buNone/>
            </a:pPr>
            <a:r>
              <a:rPr lang="es-CO" sz="2800" dirty="0"/>
              <a:t>Se le permitió al profeta contemplar el Lugar Santo del Santuario celestial; y vio que allí “ardían siete lámparas de fuego” y “el altar de oro”, representados por el candelero de oro y el altar del incienso o perfume en el Santuario terrenal. </a:t>
            </a:r>
            <a:endParaRPr lang="es-CO" sz="2800" dirty="0" smtClean="0"/>
          </a:p>
          <a:p>
            <a:pPr marL="0" indent="0" algn="ctr">
              <a:buNone/>
            </a:pPr>
            <a:endParaRPr lang="es-CO" sz="2800" dirty="0" smtClean="0"/>
          </a:p>
          <a:p>
            <a:pPr marL="0" indent="0" algn="ctr">
              <a:buNone/>
            </a:pPr>
            <a:r>
              <a:rPr lang="es-CO" sz="2800" dirty="0" smtClean="0"/>
              <a:t>Nuevamente </a:t>
            </a:r>
            <a:r>
              <a:rPr lang="es-CO" sz="2800" dirty="0"/>
              <a:t>“el templo de Dios fue abierto en el cielo”, y vio el Lugar Santísimo detrás del velo interior. Allí contempló “el arca de su pacto” </a:t>
            </a:r>
            <a:r>
              <a:rPr lang="es-CO" sz="2800" b="1" u="sng" dirty="0">
                <a:solidFill>
                  <a:srgbClr val="FF0000"/>
                </a:solidFill>
              </a:rPr>
              <a:t>(Apocalipsis 11:19</a:t>
            </a:r>
            <a:r>
              <a:rPr lang="es-CO" sz="2800" dirty="0"/>
              <a:t>), representada por el arca sagrada construida por Moisés para contener la ley de Dios</a:t>
            </a:r>
            <a:r>
              <a:rPr lang="es-CO" sz="2800" dirty="0" smtClean="0"/>
              <a:t>.</a:t>
            </a:r>
          </a:p>
          <a:p>
            <a:pPr marL="0" indent="0" algn="ctr">
              <a:buNone/>
            </a:pPr>
            <a:endParaRPr lang="es-CO" sz="2800" dirty="0" smtClean="0"/>
          </a:p>
          <a:p>
            <a:pPr marL="0" indent="0" algn="ctr">
              <a:buNone/>
            </a:pPr>
            <a:r>
              <a:rPr lang="es-CO" sz="2800" dirty="0" smtClean="0"/>
              <a:t>Moisés </a:t>
            </a:r>
            <a:r>
              <a:rPr lang="es-CO" sz="2800" dirty="0"/>
              <a:t>hizo el Santuario terrenal “conforme al modelo que había visto”. Pablo declara que “el tabernáculo y todos los vasos del ministerio”, después de haber sido hechos, eran símbolos de “las cosas celestiales”. </a:t>
            </a:r>
            <a:r>
              <a:rPr lang="es-CO" sz="2800" b="1" u="sng" dirty="0">
                <a:solidFill>
                  <a:srgbClr val="FF0000"/>
                </a:solidFill>
              </a:rPr>
              <a:t>Hechos 7:44</a:t>
            </a:r>
            <a:r>
              <a:rPr lang="es-CO" sz="2800" dirty="0"/>
              <a:t>; </a:t>
            </a:r>
            <a:r>
              <a:rPr lang="es-CO" sz="2800" b="1" u="sng" dirty="0">
                <a:solidFill>
                  <a:srgbClr val="FF0000"/>
                </a:solidFill>
              </a:rPr>
              <a:t>Hebreos 9:21, 23</a:t>
            </a:r>
            <a:r>
              <a:rPr lang="es-CO" sz="2800" dirty="0"/>
              <a:t>. Y Juan dice que vio el Santuario celestial. Ese Santuario, en el cual Jesús </a:t>
            </a:r>
            <a:r>
              <a:rPr lang="es-CO" sz="2800" dirty="0" smtClean="0"/>
              <a:t>oficia </a:t>
            </a:r>
            <a:r>
              <a:rPr lang="es-CO" sz="2800" dirty="0"/>
              <a:t>en favor de nosotros, es el gran original, del cual el Santuario construído por Moisés era una copia.</a:t>
            </a:r>
          </a:p>
          <a:p>
            <a:pPr marL="0" indent="0">
              <a:buNone/>
            </a:pPr>
            <a:endParaRPr lang="es-CO" sz="2800" dirty="0"/>
          </a:p>
          <a:p>
            <a:endParaRPr lang="es-CO" dirty="0"/>
          </a:p>
        </p:txBody>
      </p:sp>
    </p:spTree>
    <p:extLst>
      <p:ext uri="{BB962C8B-B14F-4D97-AF65-F5344CB8AC3E}">
        <p14:creationId xmlns:p14="http://schemas.microsoft.com/office/powerpoint/2010/main" val="180208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136904" cy="6048672"/>
          </a:xfrm>
          <a:solidFill>
            <a:schemeClr val="accent5">
              <a:lumMod val="50000"/>
            </a:schemeClr>
          </a:solidFill>
        </p:spPr>
        <p:txBody>
          <a:bodyPr>
            <a:normAutofit fontScale="92500" lnSpcReduction="10000"/>
          </a:bodyPr>
          <a:lstStyle/>
          <a:p>
            <a:pPr marL="0" indent="0" algn="ctr">
              <a:buNone/>
            </a:pPr>
            <a:r>
              <a:rPr lang="es-CO" dirty="0" smtClean="0">
                <a:solidFill>
                  <a:schemeClr val="bg1"/>
                </a:solidFill>
              </a:rPr>
              <a:t>Ningún </a:t>
            </a:r>
            <a:r>
              <a:rPr lang="es-CO" dirty="0">
                <a:solidFill>
                  <a:schemeClr val="bg1"/>
                </a:solidFill>
              </a:rPr>
              <a:t>edificio terrenal podría representar la grandeza y la gloria del Templo celestial, la morada del Rey de reyes, donde “millares de millares” le sirven y “millones de millones” están delante de él </a:t>
            </a:r>
            <a:r>
              <a:rPr lang="es-CO" b="1" u="sng" dirty="0">
                <a:solidFill>
                  <a:schemeClr val="bg1"/>
                </a:solidFill>
              </a:rPr>
              <a:t>(Daniel 7:10)</a:t>
            </a:r>
            <a:r>
              <a:rPr lang="es-CO" b="1" dirty="0">
                <a:solidFill>
                  <a:schemeClr val="bg1"/>
                </a:solidFill>
              </a:rPr>
              <a:t>, </a:t>
            </a:r>
            <a:r>
              <a:rPr lang="es-CO" dirty="0">
                <a:solidFill>
                  <a:schemeClr val="bg1"/>
                </a:solidFill>
              </a:rPr>
              <a:t>de ese templo henchido de la gloria del trono eterno, donde los serafines, sus guardianes resplandecientes, se cubren el rostro en adoración. </a:t>
            </a:r>
            <a:endParaRPr lang="es-CO" dirty="0" smtClean="0">
              <a:solidFill>
                <a:schemeClr val="bg1"/>
              </a:solidFill>
            </a:endParaRPr>
          </a:p>
          <a:p>
            <a:pPr marL="0" indent="0" algn="ctr">
              <a:buNone/>
            </a:pPr>
            <a:endParaRPr lang="es-CO" dirty="0" smtClean="0">
              <a:solidFill>
                <a:schemeClr val="bg1"/>
              </a:solidFill>
            </a:endParaRPr>
          </a:p>
          <a:p>
            <a:pPr marL="0" indent="0" algn="ctr">
              <a:buNone/>
            </a:pPr>
            <a:r>
              <a:rPr lang="es-CO" dirty="0" smtClean="0">
                <a:solidFill>
                  <a:schemeClr val="bg1"/>
                </a:solidFill>
              </a:rPr>
              <a:t>Sin </a:t>
            </a:r>
            <a:r>
              <a:rPr lang="es-CO" dirty="0">
                <a:solidFill>
                  <a:schemeClr val="bg1"/>
                </a:solidFill>
              </a:rPr>
              <a:t>embargo, las verdades importantes acerca del Santuario celestial y de la gran obra que allí se efectúa en favor de la redención del hombre debían enseñarse mediante el Santuario terrenal y sus servicios</a:t>
            </a:r>
            <a:r>
              <a:rPr lang="es-CO" dirty="0" smtClean="0">
                <a:solidFill>
                  <a:schemeClr val="bg1"/>
                </a:solidFill>
              </a:rPr>
              <a:t>.</a:t>
            </a:r>
            <a:endParaRPr lang="es-CO" dirty="0">
              <a:solidFill>
                <a:schemeClr val="bg1"/>
              </a:solidFill>
            </a:endParaRPr>
          </a:p>
        </p:txBody>
      </p:sp>
    </p:spTree>
    <p:extLst>
      <p:ext uri="{BB962C8B-B14F-4D97-AF65-F5344CB8AC3E}">
        <p14:creationId xmlns:p14="http://schemas.microsoft.com/office/powerpoint/2010/main" val="42050205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915000" cy="2232248"/>
          </a:xfrm>
        </p:spPr>
        <p:txBody>
          <a:bodyPr>
            <a:normAutofit fontScale="77500" lnSpcReduction="20000"/>
          </a:bodyPr>
          <a:lstStyle/>
          <a:p>
            <a:pPr marL="0" indent="0">
              <a:buNone/>
            </a:pPr>
            <a:r>
              <a:rPr lang="es-CO" dirty="0"/>
              <a:t>Después de su ascensión, nuestro Salvador iba a principiar su obra como nuestro Sumo Sacerdote. El apóstol Pablo dice: “</a:t>
            </a:r>
            <a:r>
              <a:rPr lang="es-CO" b="1" dirty="0">
                <a:latin typeface="Agency FB" pitchFamily="34" charset="0"/>
              </a:rPr>
              <a:t>No entró Cristo en el santuario hecho de mano, figura del verdadero, sino en el mismo cielo para presentarse ahora por nosotros ante Dios</a:t>
            </a:r>
            <a:r>
              <a:rPr lang="es-CO" dirty="0"/>
              <a:t>”. </a:t>
            </a:r>
            <a:r>
              <a:rPr lang="es-CO" u="sng" dirty="0">
                <a:solidFill>
                  <a:srgbClr val="FF0000"/>
                </a:solidFill>
              </a:rPr>
              <a:t>Hebreos 9:24</a:t>
            </a:r>
            <a:r>
              <a:rPr lang="es-CO" dirty="0"/>
              <a:t>.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260648"/>
            <a:ext cx="1821929"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915816" y="2780928"/>
            <a:ext cx="5926384" cy="3477875"/>
          </a:xfrm>
          <a:prstGeom prst="rect">
            <a:avLst/>
          </a:prstGeom>
        </p:spPr>
        <p:txBody>
          <a:bodyPr wrap="square">
            <a:spAutoFit/>
          </a:bodyPr>
          <a:lstStyle/>
          <a:p>
            <a:r>
              <a:rPr lang="es-CO" sz="2000" dirty="0"/>
              <a:t>Como el ministerio de Cristo iba a consistir en dos grandes divisiones, ocupando cada una un período de tiempo y teniendo un sitio distinto en el Santuario celestial, asimismo la ministración típica consistía en el servicio diario y el anual, y a cada uno de ellos se dedicaba una sección del </a:t>
            </a:r>
            <a:r>
              <a:rPr lang="es-CO" sz="2000" dirty="0" smtClean="0"/>
              <a:t>tabernáculo. Como </a:t>
            </a:r>
            <a:r>
              <a:rPr lang="es-CO" sz="2000" dirty="0"/>
              <a:t>Cristo, después de su ascensión, compareció ante la presencia de Dios para ofrecer su sangre en beneficio de los </a:t>
            </a:r>
            <a:r>
              <a:rPr lang="es-CO" sz="2000" b="1" u="sng" dirty="0" smtClean="0"/>
              <a:t>CREYENTES ARREPENTIDOS</a:t>
            </a:r>
            <a:r>
              <a:rPr lang="es-CO" sz="2000" dirty="0" smtClean="0"/>
              <a:t>, </a:t>
            </a:r>
            <a:r>
              <a:rPr lang="es-CO" sz="2000" dirty="0"/>
              <a:t>así, en el servicio diario, el sacerdote rociaba la sangre del sacrificio en el Lugar Santo en favor de los pecadores</a:t>
            </a:r>
            <a:r>
              <a:rPr lang="es-CO" sz="2000" dirty="0" smtClean="0"/>
              <a:t>. </a:t>
            </a:r>
            <a:endParaRPr lang="es-CO" sz="2000" dirty="0"/>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996953"/>
            <a:ext cx="2520280" cy="208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07504" y="5229200"/>
            <a:ext cx="2664296" cy="1200329"/>
          </a:xfrm>
          <a:prstGeom prst="rect">
            <a:avLst/>
          </a:prstGeom>
        </p:spPr>
        <p:txBody>
          <a:bodyPr wrap="square">
            <a:spAutoFit/>
          </a:bodyPr>
          <a:lstStyle/>
          <a:p>
            <a:pPr algn="ctr"/>
            <a:r>
              <a:rPr lang="es-CO" b="1" dirty="0" smtClean="0">
                <a:solidFill>
                  <a:srgbClr val="FF0000"/>
                </a:solidFill>
              </a:rPr>
              <a:t>Cuando Cristo </a:t>
            </a:r>
            <a:r>
              <a:rPr lang="es-CO" b="1" dirty="0">
                <a:solidFill>
                  <a:srgbClr val="FF0000"/>
                </a:solidFill>
              </a:rPr>
              <a:t>ascendió </a:t>
            </a:r>
            <a:r>
              <a:rPr lang="es-CO" b="1" dirty="0" smtClean="0">
                <a:solidFill>
                  <a:srgbClr val="FF0000"/>
                </a:solidFill>
              </a:rPr>
              <a:t>al cielo en </a:t>
            </a:r>
            <a:r>
              <a:rPr lang="es-CO" b="1" dirty="0">
                <a:solidFill>
                  <a:srgbClr val="FF0000"/>
                </a:solidFill>
              </a:rPr>
              <a:t>el </a:t>
            </a:r>
            <a:r>
              <a:rPr lang="es-CO" b="1" dirty="0" smtClean="0">
                <a:solidFill>
                  <a:srgbClr val="FF0000"/>
                </a:solidFill>
              </a:rPr>
              <a:t>Año </a:t>
            </a:r>
            <a:r>
              <a:rPr lang="es-CO" b="1" dirty="0">
                <a:solidFill>
                  <a:srgbClr val="FF0000"/>
                </a:solidFill>
              </a:rPr>
              <a:t>31, inició su ministerio en el Lugar Santo, hasta 1844.</a:t>
            </a:r>
          </a:p>
        </p:txBody>
      </p:sp>
    </p:spTree>
    <p:extLst>
      <p:ext uri="{BB962C8B-B14F-4D97-AF65-F5344CB8AC3E}">
        <p14:creationId xmlns:p14="http://schemas.microsoft.com/office/powerpoint/2010/main" val="10607050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6147"/>
                                        </p:tgtEl>
                                        <p:attrNameLst>
                                          <p:attrName>style.visibility</p:attrName>
                                        </p:attrNameLst>
                                      </p:cBhvr>
                                      <p:to>
                                        <p:strVal val="visible"/>
                                      </p:to>
                                    </p:set>
                                    <p:animEffect transition="in" filter="randombar(horizontal)">
                                      <p:cBhvr>
                                        <p:cTn id="10" dur="500"/>
                                        <p:tgtEl>
                                          <p:spTgt spid="6147"/>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rgbClr val="002060"/>
          </a:solidFill>
        </p:spPr>
        <p:txBody>
          <a:bodyPr>
            <a:noAutofit/>
          </a:bodyPr>
          <a:lstStyle/>
          <a:p>
            <a:pPr marL="0" indent="0" algn="ctr">
              <a:buNone/>
            </a:pPr>
            <a:endParaRPr lang="es-CO" sz="3600" dirty="0" smtClean="0"/>
          </a:p>
          <a:p>
            <a:pPr marL="0" indent="0" algn="ctr">
              <a:buNone/>
            </a:pPr>
            <a:r>
              <a:rPr lang="es-CO" sz="3600" dirty="0" smtClean="0">
                <a:solidFill>
                  <a:schemeClr val="bg1"/>
                </a:solidFill>
              </a:rPr>
              <a:t>Aunque </a:t>
            </a:r>
            <a:r>
              <a:rPr lang="es-CO" sz="3600" dirty="0">
                <a:solidFill>
                  <a:schemeClr val="bg1"/>
                </a:solidFill>
              </a:rPr>
              <a:t>la sangre de Cristo habría de librar al pecador arrepentido de la condenación de la ley, no anularía el pecado; éste quedaría registrado en el Santuario hasta la expiación final; así en el tipo, la sangre de la víctima quitaba el pecado del arrepentido, pero quedaba en el Santuario hasta el Día de la Expiación.</a:t>
            </a:r>
          </a:p>
        </p:txBody>
      </p:sp>
    </p:spTree>
    <p:extLst>
      <p:ext uri="{BB962C8B-B14F-4D97-AF65-F5344CB8AC3E}">
        <p14:creationId xmlns:p14="http://schemas.microsoft.com/office/powerpoint/2010/main" val="199385024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548680"/>
            <a:ext cx="5904656" cy="2448272"/>
          </a:xfrm>
        </p:spPr>
        <p:txBody>
          <a:bodyPr>
            <a:noAutofit/>
          </a:bodyPr>
          <a:lstStyle/>
          <a:p>
            <a:pPr marL="0" indent="0">
              <a:buNone/>
            </a:pPr>
            <a:r>
              <a:rPr lang="es-CO" b="1" i="1" dirty="0" smtClean="0">
                <a:solidFill>
                  <a:srgbClr val="FF0000"/>
                </a:solidFill>
              </a:rPr>
              <a:t>7. </a:t>
            </a:r>
            <a:r>
              <a:rPr lang="es-CO" sz="2800" b="1" u="sng" dirty="0" smtClean="0"/>
              <a:t>Se </a:t>
            </a:r>
            <a:r>
              <a:rPr lang="es-CO" sz="2800" b="1" u="sng" dirty="0"/>
              <a:t>limpia el registro de los pecados</a:t>
            </a:r>
          </a:p>
          <a:p>
            <a:pPr marL="0" indent="0">
              <a:buNone/>
            </a:pPr>
            <a:r>
              <a:rPr lang="es-CO" sz="2800" dirty="0"/>
              <a:t>En el gran día del juicio final los muertos han de ser juzgados “por las cosas que” están “escritas en los libros, según sus obras”.</a:t>
            </a:r>
            <a:r>
              <a:rPr lang="es-CO" sz="2800" b="1" u="sng" dirty="0">
                <a:solidFill>
                  <a:srgbClr val="FF0000"/>
                </a:solidFill>
              </a:rPr>
              <a:t> Apocalipsis 20:12</a:t>
            </a:r>
            <a:r>
              <a:rPr lang="es-CO" sz="2800" dirty="0"/>
              <a:t>. </a:t>
            </a:r>
            <a:endParaRPr lang="es-CO" sz="2800" dirty="0" smtClean="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476672"/>
            <a:ext cx="2358752"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403648" y="3933056"/>
            <a:ext cx="6048672" cy="2246769"/>
          </a:xfrm>
          <a:prstGeom prst="rect">
            <a:avLst/>
          </a:prstGeom>
        </p:spPr>
        <p:txBody>
          <a:bodyPr wrap="square">
            <a:spAutoFit/>
          </a:bodyPr>
          <a:lstStyle/>
          <a:p>
            <a:r>
              <a:rPr lang="es-CO" sz="2800" dirty="0"/>
              <a:t>Entonces, en virtud de la sangre expiatoria de Cristo, los pecados de todos los que se hayan arrepentido sinceramente serán borrados de los libros celestiales. </a:t>
            </a:r>
          </a:p>
        </p:txBody>
      </p:sp>
    </p:spTree>
    <p:extLst>
      <p:ext uri="{BB962C8B-B14F-4D97-AF65-F5344CB8AC3E}">
        <p14:creationId xmlns:p14="http://schemas.microsoft.com/office/powerpoint/2010/main" val="358237202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tx1"/>
          </a:solidFill>
        </p:spPr>
        <p:txBody>
          <a:bodyPr>
            <a:normAutofit fontScale="92500" lnSpcReduction="20000"/>
          </a:bodyPr>
          <a:lstStyle/>
          <a:p>
            <a:pPr marL="0" indent="0" algn="ctr">
              <a:buNone/>
            </a:pPr>
            <a:r>
              <a:rPr lang="es-CO" dirty="0">
                <a:solidFill>
                  <a:schemeClr val="bg1"/>
                </a:solidFill>
              </a:rPr>
              <a:t>En esta forma el Santuario será liberado, o limpiado, de los registros del pecado. </a:t>
            </a:r>
            <a:endParaRPr lang="es-CO" dirty="0" smtClean="0">
              <a:solidFill>
                <a:schemeClr val="bg1"/>
              </a:solidFill>
            </a:endParaRPr>
          </a:p>
          <a:p>
            <a:pPr marL="0" indent="0" algn="ctr">
              <a:buNone/>
            </a:pPr>
            <a:endParaRPr lang="es-CO" dirty="0" smtClean="0">
              <a:solidFill>
                <a:schemeClr val="bg1"/>
              </a:solidFill>
            </a:endParaRPr>
          </a:p>
          <a:p>
            <a:pPr marL="0" indent="0" algn="ctr">
              <a:buNone/>
            </a:pPr>
            <a:r>
              <a:rPr lang="es-CO" b="1" dirty="0" smtClean="0">
                <a:solidFill>
                  <a:srgbClr val="FFFF00"/>
                </a:solidFill>
              </a:rPr>
              <a:t>En </a:t>
            </a:r>
            <a:r>
              <a:rPr lang="es-CO" b="1" dirty="0">
                <a:solidFill>
                  <a:srgbClr val="FFFF00"/>
                </a:solidFill>
              </a:rPr>
              <a:t>el tipo, esta gran obra de expiación, o el acto de borrar los pecados, estaba representada por los servicios del Día de la Expiación; o sea, la purificación del Santuario terrenal por medio de la eliminación de los pecados que lo habían manchado, en virtud de la sangre de la víctima.</a:t>
            </a:r>
          </a:p>
          <a:p>
            <a:pPr marL="0" indent="0" algn="ctr">
              <a:buNone/>
            </a:pPr>
            <a:endParaRPr lang="es-CO" dirty="0" smtClean="0">
              <a:solidFill>
                <a:schemeClr val="bg1"/>
              </a:solidFill>
            </a:endParaRPr>
          </a:p>
          <a:p>
            <a:pPr marL="0" indent="0" algn="ctr">
              <a:buNone/>
            </a:pPr>
            <a:r>
              <a:rPr lang="es-CO" dirty="0" smtClean="0">
                <a:solidFill>
                  <a:schemeClr val="bg1"/>
                </a:solidFill>
              </a:rPr>
              <a:t>Así </a:t>
            </a:r>
            <a:r>
              <a:rPr lang="es-CO" dirty="0">
                <a:solidFill>
                  <a:schemeClr val="bg1"/>
                </a:solidFill>
              </a:rPr>
              <a:t>como en la expiación final los pecados de los arrepentidos han de borrarse de los registros celestiales, para no ser ya recordados, en el tipo terrenal eran enviados al desierto y separados para siempre de la congregación.</a:t>
            </a:r>
          </a:p>
          <a:p>
            <a:endParaRPr lang="es-CO" dirty="0">
              <a:solidFill>
                <a:schemeClr val="bg1"/>
              </a:solidFill>
            </a:endParaRPr>
          </a:p>
        </p:txBody>
      </p:sp>
    </p:spTree>
    <p:extLst>
      <p:ext uri="{BB962C8B-B14F-4D97-AF65-F5344CB8AC3E}">
        <p14:creationId xmlns:p14="http://schemas.microsoft.com/office/powerpoint/2010/main" val="70034727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050904" cy="2736304"/>
          </a:xfrm>
        </p:spPr>
        <p:txBody>
          <a:bodyPr>
            <a:normAutofit fontScale="92500" lnSpcReduction="20000"/>
          </a:bodyPr>
          <a:lstStyle/>
          <a:p>
            <a:pPr marL="0" indent="0" algn="ctr">
              <a:buNone/>
            </a:pPr>
            <a:r>
              <a:rPr lang="es-CO" dirty="0"/>
              <a:t>Puesto que Satanás es el originador del pecado, el instigador directo de todos los pecados que causaron la muerte del Hijo de Dios, la justicia exige que Satanás sufra el castigo final. </a:t>
            </a:r>
            <a:endParaRPr lang="es-CO" dirty="0" smtClean="0"/>
          </a:p>
          <a:p>
            <a:endParaRPr lang="es-CO"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32656"/>
            <a:ext cx="3099023"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19133" y="3789040"/>
            <a:ext cx="7851551" cy="2677656"/>
          </a:xfrm>
          <a:prstGeom prst="rect">
            <a:avLst/>
          </a:prstGeom>
        </p:spPr>
        <p:txBody>
          <a:bodyPr wrap="square">
            <a:spAutoFit/>
          </a:bodyPr>
          <a:lstStyle/>
          <a:p>
            <a:r>
              <a:rPr lang="es-CO" sz="2400" dirty="0"/>
              <a:t>La obra de Cristo en favor de la redención del hombre y la purificación del pecado del universo se concluirá quitando el pecado del Santuario celestial y colocándolo sobre Satanás, quien sufrirá el castigo final. Así en el servicio típico, el ciclo anual del ministerio se completaba con la purificación del Santuario y la confesión de los pecados sobre la cabeza del macho cabrío [símbolo de Azazel].</a:t>
            </a:r>
          </a:p>
        </p:txBody>
      </p:sp>
    </p:spTree>
    <p:extLst>
      <p:ext uri="{BB962C8B-B14F-4D97-AF65-F5344CB8AC3E}">
        <p14:creationId xmlns:p14="http://schemas.microsoft.com/office/powerpoint/2010/main" val="373280923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8280920" cy="3096344"/>
          </a:xfrm>
          <a:solidFill>
            <a:schemeClr val="accent4">
              <a:lumMod val="40000"/>
              <a:lumOff val="60000"/>
            </a:schemeClr>
          </a:solidFill>
        </p:spPr>
        <p:txBody>
          <a:bodyPr>
            <a:noAutofit/>
          </a:bodyPr>
          <a:lstStyle/>
          <a:p>
            <a:pPr marL="0" indent="0" algn="ctr">
              <a:buNone/>
            </a:pPr>
            <a:r>
              <a:rPr lang="es-CO" sz="2400" dirty="0"/>
              <a:t>De este modo, en el servicio del tabernáculo, y en el del templo que posteriormente ocupó su lugar, se enseñaba diariamente al pueblo las grandes verdades relativas a la muerte y al ministerio de Cristo, y una vez al año sus pensamientos eran llevados hacia los acontecimientos finales de la gran controversia entre Cristo y Satanás, la purificación final del universo del pecado y los pecadores.</a:t>
            </a:r>
          </a:p>
          <a:p>
            <a:pPr marL="0" indent="0" algn="ctr">
              <a:buNone/>
            </a:pPr>
            <a:r>
              <a:rPr lang="es-CO" sz="2000" b="1" u="sng" dirty="0">
                <a:solidFill>
                  <a:srgbClr val="FF0000"/>
                </a:solidFill>
              </a:rPr>
              <a:t>Historia de los Patriarcas y Profetas, 356-372</a:t>
            </a:r>
            <a:r>
              <a:rPr lang="es-CO" sz="2000" b="1" u="sng" dirty="0" smtClean="0">
                <a:solidFill>
                  <a:srgbClr val="FF0000"/>
                </a:solidFill>
              </a:rPr>
              <a:t>.</a:t>
            </a:r>
            <a:endParaRPr lang="es-CO" sz="2000" b="1" u="sng" dirty="0">
              <a:solidFill>
                <a:srgbClr val="FF0000"/>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850418"/>
            <a:ext cx="3456384"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23528" y="6391143"/>
            <a:ext cx="8568952" cy="400110"/>
          </a:xfrm>
          <a:prstGeom prst="rect">
            <a:avLst/>
          </a:prstGeom>
          <a:solidFill>
            <a:schemeClr val="accent4">
              <a:lumMod val="40000"/>
              <a:lumOff val="60000"/>
            </a:schemeClr>
          </a:solidFill>
        </p:spPr>
        <p:txBody>
          <a:bodyPr wrap="square">
            <a:spAutoFit/>
          </a:bodyPr>
          <a:lstStyle/>
          <a:p>
            <a:r>
              <a:rPr lang="es-CO" sz="2000" b="1" dirty="0" smtClean="0"/>
              <a:t>La </a:t>
            </a:r>
            <a:r>
              <a:rPr lang="es-CO" sz="2000" b="1" dirty="0"/>
              <a:t>gran controversia entre Cristo y </a:t>
            </a:r>
            <a:r>
              <a:rPr lang="es-CO" sz="2000" b="1" dirty="0" smtClean="0"/>
              <a:t>Satanás, fue ganada por cristo en la cruz.</a:t>
            </a:r>
            <a:endParaRPr lang="es-CO" sz="2000" b="1" dirty="0"/>
          </a:p>
        </p:txBody>
      </p:sp>
      <p:pic>
        <p:nvPicPr>
          <p:cNvPr id="922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3850419"/>
            <a:ext cx="2880320" cy="2502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23309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wheel(1)">
                                      <p:cBhvr>
                                        <p:cTn id="7" dur="2000"/>
                                        <p:tgtEl>
                                          <p:spTgt spid="9218"/>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heel(1)">
                                      <p:cBhvr>
                                        <p:cTn id="10" dur="2000"/>
                                        <p:tgtEl>
                                          <p:spTgt spid="2"/>
                                        </p:tgtEl>
                                      </p:cBhvr>
                                    </p:animEffect>
                                  </p:childTnLst>
                                </p:cTn>
                              </p:par>
                              <p:par>
                                <p:cTn id="11" presetID="21" presetClass="entr" presetSubtype="1" fill="hold" nodeType="withEffect">
                                  <p:stCondLst>
                                    <p:cond delay="0"/>
                                  </p:stCondLst>
                                  <p:childTnLst>
                                    <p:set>
                                      <p:cBhvr>
                                        <p:cTn id="12" dur="1" fill="hold">
                                          <p:stCondLst>
                                            <p:cond delay="0"/>
                                          </p:stCondLst>
                                        </p:cTn>
                                        <p:tgtEl>
                                          <p:spTgt spid="9220"/>
                                        </p:tgtEl>
                                        <p:attrNameLst>
                                          <p:attrName>style.visibility</p:attrName>
                                        </p:attrNameLst>
                                      </p:cBhvr>
                                      <p:to>
                                        <p:strVal val="visible"/>
                                      </p:to>
                                    </p:set>
                                    <p:animEffect transition="in" filter="wheel(1)">
                                      <p:cBhvr>
                                        <p:cTn id="13" dur="20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a:gradFill>
            <a:gsLst>
              <a:gs pos="0">
                <a:srgbClr val="E6DCAC"/>
              </a:gs>
              <a:gs pos="12000">
                <a:srgbClr val="E6D78A"/>
              </a:gs>
              <a:gs pos="30000">
                <a:srgbClr val="C7AC4C"/>
              </a:gs>
              <a:gs pos="45000">
                <a:srgbClr val="E6D78A"/>
              </a:gs>
              <a:gs pos="77000">
                <a:srgbClr val="C7AC4C"/>
              </a:gs>
              <a:gs pos="100000">
                <a:srgbClr val="E6DCAC"/>
              </a:gs>
            </a:gsLst>
            <a:lin ang="5400000" scaled="0"/>
          </a:gradFill>
        </p:spPr>
        <p:txBody>
          <a:bodyPr/>
          <a:lstStyle/>
          <a:p>
            <a:pPr marL="0" indent="0" algn="ctr">
              <a:buNone/>
            </a:pPr>
            <a:r>
              <a:rPr lang="es-CO" sz="4800" dirty="0" smtClean="0"/>
              <a:t>Este tema:</a:t>
            </a:r>
          </a:p>
          <a:p>
            <a:pPr marL="0" indent="0" algn="ctr">
              <a:buNone/>
            </a:pPr>
            <a:r>
              <a:rPr lang="es-CO" sz="4800" dirty="0" smtClean="0">
                <a:solidFill>
                  <a:srgbClr val="0070C0"/>
                </a:solidFill>
                <a:latin typeface="Algerian" pitchFamily="82" charset="0"/>
              </a:rPr>
              <a:t>El </a:t>
            </a:r>
            <a:r>
              <a:rPr lang="es-CO" sz="4800" dirty="0">
                <a:solidFill>
                  <a:srgbClr val="0070C0"/>
                </a:solidFill>
                <a:latin typeface="Algerian" pitchFamily="82" charset="0"/>
              </a:rPr>
              <a:t>santuario celestial en </a:t>
            </a:r>
            <a:r>
              <a:rPr lang="es-CO" sz="4800" dirty="0" smtClean="0">
                <a:solidFill>
                  <a:srgbClr val="0070C0"/>
                </a:solidFill>
                <a:latin typeface="Algerian" pitchFamily="82" charset="0"/>
              </a:rPr>
              <a:t>miniatura</a:t>
            </a:r>
          </a:p>
          <a:p>
            <a:pPr marL="0" indent="0" algn="ctr">
              <a:buNone/>
            </a:pPr>
            <a:r>
              <a:rPr lang="es-CO" sz="4800" dirty="0" smtClean="0"/>
              <a:t>Fue extraído de Cristo en su Santuario </a:t>
            </a:r>
          </a:p>
          <a:p>
            <a:pPr marL="0" indent="0" algn="ctr">
              <a:buNone/>
            </a:pPr>
            <a:r>
              <a:rPr lang="es-CO" sz="4800" dirty="0"/>
              <a:t>Capítulo </a:t>
            </a:r>
            <a:r>
              <a:rPr lang="es-CO" sz="4800" dirty="0" smtClean="0"/>
              <a:t>2</a:t>
            </a:r>
            <a:endParaRPr lang="es-CO" sz="4800" dirty="0"/>
          </a:p>
          <a:p>
            <a:endParaRPr lang="es-CO" dirty="0"/>
          </a:p>
        </p:txBody>
      </p:sp>
    </p:spTree>
    <p:extLst>
      <p:ext uri="{BB962C8B-B14F-4D97-AF65-F5344CB8AC3E}">
        <p14:creationId xmlns:p14="http://schemas.microsoft.com/office/powerpoint/2010/main" val="115085330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6803</Words>
  <Application>Microsoft Office PowerPoint</Application>
  <PresentationFormat>Presentación en pantalla (4:3)</PresentationFormat>
  <Paragraphs>209</Paragraphs>
  <Slides>65</Slides>
  <Notes>0</Notes>
  <HiddenSlides>0</HiddenSlides>
  <MMClips>0</MMClips>
  <ScaleCrop>false</ScaleCrop>
  <HeadingPairs>
    <vt:vector size="4" baseType="variant">
      <vt:variant>
        <vt:lpstr>Tema</vt:lpstr>
      </vt:variant>
      <vt:variant>
        <vt:i4>1</vt:i4>
      </vt:variant>
      <vt:variant>
        <vt:lpstr>Títulos de diapositiva</vt:lpstr>
      </vt:variant>
      <vt:variant>
        <vt:i4>65</vt:i4>
      </vt:variant>
    </vt:vector>
  </HeadingPairs>
  <TitlesOfParts>
    <vt:vector size="66" baseType="lpstr">
      <vt:lpstr>Tema de Office</vt:lpstr>
      <vt:lpstr>Presentación de PowerPoint</vt:lpstr>
      <vt:lpstr>El santuario celestial  en miniatura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Delante del velo del Lugar Santísimo había un altar de intercesión perpetua; continua.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COMPUCENTROUNOA</dc:creator>
  <cp:lastModifiedBy>COMPUCENTROUNOA</cp:lastModifiedBy>
  <cp:revision>1</cp:revision>
  <dcterms:created xsi:type="dcterms:W3CDTF">2015-09-20T18:35:54Z</dcterms:created>
  <dcterms:modified xsi:type="dcterms:W3CDTF">2015-09-20T18:36:15Z</dcterms:modified>
</cp:coreProperties>
</file>